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4" r:id="rId1"/>
  </p:sldMasterIdLst>
  <p:notesMasterIdLst>
    <p:notesMasterId r:id="rId10"/>
  </p:notesMasterIdLst>
  <p:handoutMasterIdLst>
    <p:handoutMasterId r:id="rId11"/>
  </p:handoutMasterIdLst>
  <p:sldIdLst>
    <p:sldId id="295" r:id="rId2"/>
    <p:sldId id="276" r:id="rId3"/>
    <p:sldId id="283" r:id="rId4"/>
    <p:sldId id="282" r:id="rId5"/>
    <p:sldId id="278" r:id="rId6"/>
    <p:sldId id="299" r:id="rId7"/>
    <p:sldId id="293" r:id="rId8"/>
    <p:sldId id="274" r:id="rId9"/>
  </p:sldIdLst>
  <p:sldSz cx="9144000" cy="6858000" type="screen4x3"/>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usnb"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150" autoAdjust="0"/>
    <p:restoredTop sz="93053" autoAdjust="0"/>
  </p:normalViewPr>
  <p:slideViewPr>
    <p:cSldViewPr>
      <p:cViewPr>
        <p:scale>
          <a:sx n="84" d="100"/>
          <a:sy n="84" d="100"/>
        </p:scale>
        <p:origin x="-1518"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3076977" cy="511978"/>
          </a:xfrm>
          <a:prstGeom prst="rect">
            <a:avLst/>
          </a:prstGeom>
        </p:spPr>
        <p:txBody>
          <a:bodyPr vert="horz" lIns="95445" tIns="47723" rIns="95445" bIns="47723" rtlCol="0"/>
          <a:lstStyle>
            <a:lvl1pPr algn="l">
              <a:defRPr sz="1300"/>
            </a:lvl1pPr>
          </a:lstStyle>
          <a:p>
            <a:endParaRPr lang="zh-TW" altLang="en-US"/>
          </a:p>
        </p:txBody>
      </p:sp>
      <p:sp>
        <p:nvSpPr>
          <p:cNvPr id="3" name="日期版面配置區 2"/>
          <p:cNvSpPr>
            <a:spLocks noGrp="1"/>
          </p:cNvSpPr>
          <p:nvPr>
            <p:ph type="dt" sz="quarter" idx="1"/>
          </p:nvPr>
        </p:nvSpPr>
        <p:spPr>
          <a:xfrm>
            <a:off x="4020650" y="1"/>
            <a:ext cx="3076976" cy="511978"/>
          </a:xfrm>
          <a:prstGeom prst="rect">
            <a:avLst/>
          </a:prstGeom>
        </p:spPr>
        <p:txBody>
          <a:bodyPr vert="horz" lIns="95445" tIns="47723" rIns="95445" bIns="47723" rtlCol="0"/>
          <a:lstStyle>
            <a:lvl1pPr algn="r">
              <a:defRPr sz="1300"/>
            </a:lvl1pPr>
          </a:lstStyle>
          <a:p>
            <a:fld id="{89D42BD4-C83E-4625-B449-827059C30C38}" type="datetimeFigureOut">
              <a:rPr lang="zh-TW" altLang="en-US" smtClean="0"/>
              <a:pPr/>
              <a:t>2018/11/2</a:t>
            </a:fld>
            <a:endParaRPr lang="zh-TW" altLang="en-US"/>
          </a:p>
        </p:txBody>
      </p:sp>
      <p:sp>
        <p:nvSpPr>
          <p:cNvPr id="4" name="頁尾版面配置區 3"/>
          <p:cNvSpPr>
            <a:spLocks noGrp="1"/>
          </p:cNvSpPr>
          <p:nvPr>
            <p:ph type="ftr" sz="quarter" idx="2"/>
          </p:nvPr>
        </p:nvSpPr>
        <p:spPr>
          <a:xfrm>
            <a:off x="1" y="9720989"/>
            <a:ext cx="3076977" cy="511977"/>
          </a:xfrm>
          <a:prstGeom prst="rect">
            <a:avLst/>
          </a:prstGeom>
        </p:spPr>
        <p:txBody>
          <a:bodyPr vert="horz" lIns="95445" tIns="47723" rIns="95445" bIns="47723" rtlCol="0" anchor="b"/>
          <a:lstStyle>
            <a:lvl1pPr algn="l">
              <a:defRPr sz="1300"/>
            </a:lvl1pPr>
          </a:lstStyle>
          <a:p>
            <a:endParaRPr lang="zh-TW" altLang="en-US"/>
          </a:p>
        </p:txBody>
      </p:sp>
      <p:sp>
        <p:nvSpPr>
          <p:cNvPr id="5" name="投影片編號版面配置區 4"/>
          <p:cNvSpPr>
            <a:spLocks noGrp="1"/>
          </p:cNvSpPr>
          <p:nvPr>
            <p:ph type="sldNum" sz="quarter" idx="3"/>
          </p:nvPr>
        </p:nvSpPr>
        <p:spPr>
          <a:xfrm>
            <a:off x="4020650" y="9720989"/>
            <a:ext cx="3076976" cy="511977"/>
          </a:xfrm>
          <a:prstGeom prst="rect">
            <a:avLst/>
          </a:prstGeom>
        </p:spPr>
        <p:txBody>
          <a:bodyPr vert="horz" lIns="95445" tIns="47723" rIns="95445" bIns="47723" rtlCol="0" anchor="b"/>
          <a:lstStyle>
            <a:lvl1pPr algn="r">
              <a:defRPr sz="1300"/>
            </a:lvl1pPr>
          </a:lstStyle>
          <a:p>
            <a:fld id="{BB070966-888E-47EB-B161-676861F0D4C3}" type="slidenum">
              <a:rPr lang="zh-TW" altLang="en-US" smtClean="0"/>
              <a:pPr/>
              <a:t>‹#›</a:t>
            </a:fld>
            <a:endParaRPr lang="zh-TW" altLang="en-US"/>
          </a:p>
        </p:txBody>
      </p:sp>
    </p:spTree>
    <p:extLst>
      <p:ext uri="{BB962C8B-B14F-4D97-AF65-F5344CB8AC3E}">
        <p14:creationId xmlns:p14="http://schemas.microsoft.com/office/powerpoint/2010/main" val="41084558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3076977" cy="511978"/>
          </a:xfrm>
          <a:prstGeom prst="rect">
            <a:avLst/>
          </a:prstGeom>
        </p:spPr>
        <p:txBody>
          <a:bodyPr vert="horz" lIns="95445" tIns="47723" rIns="95445" bIns="47723" rtlCol="0"/>
          <a:lstStyle>
            <a:lvl1pPr algn="l">
              <a:defRPr sz="1300"/>
            </a:lvl1pPr>
          </a:lstStyle>
          <a:p>
            <a:endParaRPr lang="zh-TW" altLang="en-US"/>
          </a:p>
        </p:txBody>
      </p:sp>
      <p:sp>
        <p:nvSpPr>
          <p:cNvPr id="3" name="日期版面配置區 2"/>
          <p:cNvSpPr>
            <a:spLocks noGrp="1"/>
          </p:cNvSpPr>
          <p:nvPr>
            <p:ph type="dt" idx="1"/>
          </p:nvPr>
        </p:nvSpPr>
        <p:spPr>
          <a:xfrm>
            <a:off x="4020650" y="1"/>
            <a:ext cx="3076976" cy="511978"/>
          </a:xfrm>
          <a:prstGeom prst="rect">
            <a:avLst/>
          </a:prstGeom>
        </p:spPr>
        <p:txBody>
          <a:bodyPr vert="horz" lIns="95445" tIns="47723" rIns="95445" bIns="47723" rtlCol="0"/>
          <a:lstStyle>
            <a:lvl1pPr algn="r">
              <a:defRPr sz="1300"/>
            </a:lvl1pPr>
          </a:lstStyle>
          <a:p>
            <a:fld id="{80780ACB-41A6-47CF-AB4A-0D26BB6702DD}" type="datetimeFigureOut">
              <a:rPr lang="zh-TW" altLang="en-US" smtClean="0"/>
              <a:pPr/>
              <a:t>2018/11/2</a:t>
            </a:fld>
            <a:endParaRPr lang="zh-TW" altLang="en-US"/>
          </a:p>
        </p:txBody>
      </p:sp>
      <p:sp>
        <p:nvSpPr>
          <p:cNvPr id="4" name="投影片圖像版面配置區 3"/>
          <p:cNvSpPr>
            <a:spLocks noGrp="1" noRot="1" noChangeAspect="1"/>
          </p:cNvSpPr>
          <p:nvPr>
            <p:ph type="sldImg" idx="2"/>
          </p:nvPr>
        </p:nvSpPr>
        <p:spPr>
          <a:xfrm>
            <a:off x="989013" y="766763"/>
            <a:ext cx="5121275" cy="3840162"/>
          </a:xfrm>
          <a:prstGeom prst="rect">
            <a:avLst/>
          </a:prstGeom>
          <a:noFill/>
          <a:ln w="12700">
            <a:solidFill>
              <a:prstClr val="black"/>
            </a:solidFill>
          </a:ln>
        </p:spPr>
        <p:txBody>
          <a:bodyPr vert="horz" lIns="95445" tIns="47723" rIns="95445" bIns="47723" rtlCol="0" anchor="ctr"/>
          <a:lstStyle/>
          <a:p>
            <a:endParaRPr lang="zh-TW" altLang="en-US"/>
          </a:p>
        </p:txBody>
      </p:sp>
      <p:sp>
        <p:nvSpPr>
          <p:cNvPr id="5" name="備忘稿版面配置區 4"/>
          <p:cNvSpPr>
            <a:spLocks noGrp="1"/>
          </p:cNvSpPr>
          <p:nvPr>
            <p:ph type="body" sz="quarter" idx="3"/>
          </p:nvPr>
        </p:nvSpPr>
        <p:spPr>
          <a:xfrm>
            <a:off x="709429" y="4861318"/>
            <a:ext cx="5680444" cy="4606152"/>
          </a:xfrm>
          <a:prstGeom prst="rect">
            <a:avLst/>
          </a:prstGeom>
        </p:spPr>
        <p:txBody>
          <a:bodyPr vert="horz" lIns="95445" tIns="47723" rIns="95445" bIns="4772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1" y="9720989"/>
            <a:ext cx="3076977" cy="511977"/>
          </a:xfrm>
          <a:prstGeom prst="rect">
            <a:avLst/>
          </a:prstGeom>
        </p:spPr>
        <p:txBody>
          <a:bodyPr vert="horz" lIns="95445" tIns="47723" rIns="95445" bIns="47723"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0650" y="9720989"/>
            <a:ext cx="3076976" cy="511977"/>
          </a:xfrm>
          <a:prstGeom prst="rect">
            <a:avLst/>
          </a:prstGeom>
        </p:spPr>
        <p:txBody>
          <a:bodyPr vert="horz" lIns="95445" tIns="47723" rIns="95445" bIns="47723" rtlCol="0" anchor="b"/>
          <a:lstStyle>
            <a:lvl1pPr algn="r">
              <a:defRPr sz="1300"/>
            </a:lvl1pPr>
          </a:lstStyle>
          <a:p>
            <a:fld id="{661C2CE0-66D3-4728-B206-D0598C5B083E}" type="slidenum">
              <a:rPr lang="zh-TW" altLang="en-US" smtClean="0"/>
              <a:pPr/>
              <a:t>‹#›</a:t>
            </a:fld>
            <a:endParaRPr lang="zh-TW" altLang="en-US"/>
          </a:p>
        </p:txBody>
      </p:sp>
    </p:spTree>
    <p:extLst>
      <p:ext uri="{BB962C8B-B14F-4D97-AF65-F5344CB8AC3E}">
        <p14:creationId xmlns:p14="http://schemas.microsoft.com/office/powerpoint/2010/main" val="18165543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78"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5"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timing>
    <p:tnLst>
      <p:par>
        <p:cTn id="1" dur="indefinite" restart="never" nodeType="tmRoot"/>
      </p:par>
    </p:tnLst>
  </p:timing>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78"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9"/>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1"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9"/>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1" y="1576105"/>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3"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5" y="2253387"/>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zh-TW" alt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3DA0BB7-265A-403C-9275-D587AB510EDC}" type="slidenum">
              <a:rPr lang="zh-TW" altLang="en-US" smtClean="0"/>
              <a:pPr/>
              <a:t>‹#›</a:t>
            </a:fld>
            <a:endParaRPr lang="zh-TW" altLang="en-US"/>
          </a:p>
        </p:txBody>
      </p:sp>
    </p:spTree>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7"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82"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B6571F-D293-46F3-BE02-AC590B452C28}" type="datetime1">
              <a:rPr lang="en-US" altLang="zh-TW" smtClean="0"/>
              <a:pPr/>
              <a:t>11/2/2018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1"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78" y="5051294"/>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2"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2" y="1100630"/>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C3B6571F-D293-46F3-BE02-AC590B452C28}" type="datetime1">
              <a:rPr lang="en-US" altLang="zh-TW" smtClean="0"/>
              <a:pPr/>
              <a:t>11/2/2018</a:t>
            </a:fld>
            <a:endParaRPr lang="zh-TW" altLang="en-US"/>
          </a:p>
        </p:txBody>
      </p:sp>
      <p:sp>
        <p:nvSpPr>
          <p:cNvPr id="5" name="Footer Placeholder 4"/>
          <p:cNvSpPr>
            <a:spLocks noGrp="1"/>
          </p:cNvSpPr>
          <p:nvPr>
            <p:ph type="ftr" sz="quarter" idx="3"/>
          </p:nvPr>
        </p:nvSpPr>
        <p:spPr>
          <a:xfrm>
            <a:off x="3517515"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8401039"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hf sldNum="0" hdr="0" ftr="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2.gif"/><Relationship Id="rId18" Type="http://schemas.openxmlformats.org/officeDocument/2006/relationships/image" Target="../media/image27.gif"/><Relationship Id="rId3" Type="http://schemas.openxmlformats.org/officeDocument/2006/relationships/image" Target="../media/image18.gif"/><Relationship Id="rId21" Type="http://schemas.openxmlformats.org/officeDocument/2006/relationships/image" Target="../media/image30.jpeg"/><Relationship Id="rId7" Type="http://schemas.openxmlformats.org/officeDocument/2006/relationships/hyperlink" Target="http://www.liteon.com/Page.aspx?id=b0595ea5-ec85-4256-b7b0-079188443e54" TargetMode="External"/><Relationship Id="rId12" Type="http://schemas.openxmlformats.org/officeDocument/2006/relationships/hyperlink" Target="http://www.liteon.com/Page.aspx?id=9d4c83c1-a5a0-49fb-addc-2ee1f2e6e4d8" TargetMode="External"/><Relationship Id="rId17" Type="http://schemas.openxmlformats.org/officeDocument/2006/relationships/image" Target="../media/image26.jpeg"/><Relationship Id="rId2" Type="http://schemas.openxmlformats.org/officeDocument/2006/relationships/hyperlink" Target="http://www.liteon.com/Page.aspx?id=b767d7c8-0cd7-4ab6-8e54-427287d5ea53" TargetMode="External"/><Relationship Id="rId16" Type="http://schemas.openxmlformats.org/officeDocument/2006/relationships/image" Target="../media/image25.gif"/><Relationship Id="rId20"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9.gif"/><Relationship Id="rId11" Type="http://schemas.openxmlformats.org/officeDocument/2006/relationships/hyperlink" Target="http://www.liteon.com/Page.aspx?id=5d98d657-c96d-49f9-876a-7286e0652d96" TargetMode="External"/><Relationship Id="rId24" Type="http://schemas.openxmlformats.org/officeDocument/2006/relationships/image" Target="../media/image32.png"/><Relationship Id="rId5" Type="http://schemas.openxmlformats.org/officeDocument/2006/relationships/hyperlink" Target="http://www.liteon.com/Page.aspx?id=5dc19a3a-52c3-43cb-bfdb-3f08d10fc730" TargetMode="External"/><Relationship Id="rId15" Type="http://schemas.openxmlformats.org/officeDocument/2006/relationships/image" Target="../media/image24.gif"/><Relationship Id="rId23" Type="http://schemas.openxmlformats.org/officeDocument/2006/relationships/image" Target="../media/image31.png"/><Relationship Id="rId10" Type="http://schemas.openxmlformats.org/officeDocument/2006/relationships/image" Target="../media/image21.gif"/><Relationship Id="rId19" Type="http://schemas.openxmlformats.org/officeDocument/2006/relationships/image" Target="../media/image28.png"/><Relationship Id="rId4" Type="http://schemas.openxmlformats.org/officeDocument/2006/relationships/hyperlink" Target="http://www.liteon.com/Page.aspx?id=bbce52a8-1c1c-422f-8911-2e8a773c8789" TargetMode="External"/><Relationship Id="rId9" Type="http://schemas.openxmlformats.org/officeDocument/2006/relationships/hyperlink" Target="http://www.liteon.com/Page.aspx?id=67805d0f-c0cf-4218-a878-a597e7dd7f58" TargetMode="External"/><Relationship Id="rId14" Type="http://schemas.openxmlformats.org/officeDocument/2006/relationships/image" Target="../media/image23.png"/><Relationship Id="rId2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a:xfrm>
            <a:off x="1571606" y="500044"/>
            <a:ext cx="4429156" cy="1333949"/>
          </a:xfrm>
          <a:prstGeom prst="rect">
            <a:avLst/>
          </a:prstGeom>
        </p:spPr>
        <p:txBody>
          <a:bodyPr vert="horz" lIns="0" rIns="0" bIns="0" anchor="b">
            <a:normAutofit/>
          </a:bodyPr>
          <a:lstStyle/>
          <a:p>
            <a:pPr lvl="0">
              <a:spcBef>
                <a:spcPct val="0"/>
              </a:spcBef>
              <a:defRPr/>
            </a:pPr>
            <a:r>
              <a:rPr kumimoji="0" lang="en-US" altLang="ja-JP" sz="6000" b="1" i="1" u="none" strike="noStrike" kern="1200" cap="none" spc="0" normalizeH="0" baseline="0" noProof="0" dirty="0" err="1" smtClean="0">
                <a:ln>
                  <a:noFill/>
                </a:ln>
                <a:solidFill>
                  <a:srgbClr val="303469"/>
                </a:solidFill>
                <a:effectLst/>
                <a:uLnTx/>
                <a:uFillTx/>
                <a:latin typeface="+mj-lt"/>
                <a:ea typeface="+mj-ea"/>
                <a:cs typeface="+mj-cs"/>
              </a:rPr>
              <a:t>Hanin</a:t>
            </a:r>
            <a:r>
              <a:rPr kumimoji="0" lang="ja-JP" altLang="en-US" sz="6000" b="1" i="1" u="none" strike="noStrike" kern="1200" cap="none" spc="0" normalizeH="0" baseline="0" noProof="0" dirty="0" smtClean="0">
                <a:ln>
                  <a:noFill/>
                </a:ln>
                <a:solidFill>
                  <a:srgbClr val="303469"/>
                </a:solidFill>
                <a:effectLst/>
                <a:uLnTx/>
                <a:uFillTx/>
                <a:latin typeface="+mj-lt"/>
                <a:ea typeface="+mj-ea"/>
                <a:cs typeface="+mj-cs"/>
              </a:rPr>
              <a:t> </a:t>
            </a:r>
            <a:r>
              <a:rPr kumimoji="0" lang="en-US" altLang="ja-JP" sz="6000" b="1" i="1" u="none" strike="noStrike" kern="1200" cap="none" spc="0" normalizeH="0" baseline="0" noProof="0" dirty="0" smtClean="0">
                <a:ln>
                  <a:noFill/>
                </a:ln>
                <a:solidFill>
                  <a:srgbClr val="303469"/>
                </a:solidFill>
                <a:effectLst/>
                <a:uLnTx/>
                <a:uFillTx/>
                <a:latin typeface="+mj-lt"/>
                <a:ea typeface="+mj-ea"/>
                <a:cs typeface="+mj-cs"/>
              </a:rPr>
              <a:t>Group</a:t>
            </a:r>
            <a:r>
              <a:rPr kumimoji="0" lang="ja-JP" altLang="en-US" sz="2400" b="1" i="1" u="none" strike="noStrike" kern="1200" cap="none" spc="0" normalizeH="0" baseline="0" noProof="0" dirty="0" smtClean="0">
                <a:ln>
                  <a:noFill/>
                </a:ln>
                <a:solidFill>
                  <a:srgbClr val="303469"/>
                </a:solidFill>
                <a:effectLst/>
                <a:uLnTx/>
                <a:uFillTx/>
                <a:latin typeface="+mj-lt"/>
                <a:ea typeface="+mj-ea"/>
                <a:cs typeface="+mj-cs"/>
              </a:rPr>
              <a:t>　　　　　　　　　　　　　　　</a:t>
            </a:r>
            <a:r>
              <a:rPr kumimoji="0" lang="en-US" altLang="ja-JP" sz="2400" b="1" i="1" u="none" strike="noStrike" kern="1200" cap="none" spc="0" normalizeH="0" baseline="0" noProof="0" dirty="0" smtClean="0">
                <a:ln>
                  <a:noFill/>
                </a:ln>
                <a:solidFill>
                  <a:srgbClr val="303469"/>
                </a:solidFill>
                <a:effectLst/>
                <a:uLnTx/>
                <a:uFillTx/>
                <a:latin typeface="+mj-lt"/>
                <a:ea typeface="+mj-ea"/>
                <a:cs typeface="+mj-cs"/>
              </a:rPr>
              <a:t>http</a:t>
            </a:r>
            <a:r>
              <a:rPr lang="en-US" altLang="ja-JP" sz="2400" b="1" i="1" dirty="0" smtClean="0">
                <a:solidFill>
                  <a:srgbClr val="303469"/>
                </a:solidFill>
                <a:latin typeface="+mj-lt"/>
                <a:ea typeface="+mj-ea"/>
                <a:cs typeface="+mj-cs"/>
              </a:rPr>
              <a:t>://haninplastics.com</a:t>
            </a:r>
            <a:r>
              <a:rPr lang="en-US" altLang="ja-JP" sz="2400" b="1" i="1" dirty="0">
                <a:solidFill>
                  <a:srgbClr val="303469"/>
                </a:solidFill>
                <a:latin typeface="+mj-lt"/>
                <a:ea typeface="+mj-ea"/>
                <a:cs typeface="+mj-cs"/>
              </a:rPr>
              <a:t>/</a:t>
            </a:r>
            <a:endParaRPr kumimoji="0" lang="ja-JP" altLang="en-US" sz="7200" b="1" i="1" u="none" strike="noStrike" kern="1200" cap="none" spc="0" normalizeH="0" baseline="0" noProof="0" dirty="0" smtClean="0">
              <a:ln>
                <a:noFill/>
              </a:ln>
              <a:solidFill>
                <a:srgbClr val="303469"/>
              </a:solidFill>
              <a:effectLst/>
              <a:uLnTx/>
              <a:uFillTx/>
              <a:latin typeface="+mj-lt"/>
              <a:ea typeface="+mj-ea"/>
              <a:cs typeface="+mj-cs"/>
            </a:endParaRPr>
          </a:p>
        </p:txBody>
      </p:sp>
      <p:sp>
        <p:nvSpPr>
          <p:cNvPr id="17" name="矩形 16"/>
          <p:cNvSpPr/>
          <p:nvPr/>
        </p:nvSpPr>
        <p:spPr>
          <a:xfrm>
            <a:off x="928663" y="1857364"/>
            <a:ext cx="1714512"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PROSPER </a:t>
            </a:r>
            <a:r>
              <a:rPr lang="ja-JP" altLang="en-US" dirty="0" smtClean="0">
                <a:solidFill>
                  <a:schemeClr val="bg1"/>
                </a:solidFill>
              </a:rPr>
              <a:t>成形</a:t>
            </a:r>
            <a:endParaRPr lang="zh-CN" altLang="en-US" dirty="0">
              <a:solidFill>
                <a:schemeClr val="bg1"/>
              </a:solidFill>
            </a:endParaRPr>
          </a:p>
        </p:txBody>
      </p:sp>
      <p:sp>
        <p:nvSpPr>
          <p:cNvPr id="18" name="矩形 17"/>
          <p:cNvSpPr/>
          <p:nvPr/>
        </p:nvSpPr>
        <p:spPr>
          <a:xfrm>
            <a:off x="1357291" y="5786455"/>
            <a:ext cx="2143140"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t>ASHINE</a:t>
            </a:r>
            <a:r>
              <a:rPr lang="ja-JP" altLang="en-US" dirty="0" smtClean="0"/>
              <a:t>金型加工</a:t>
            </a:r>
            <a:endParaRPr lang="zh-CN" altLang="en-US" dirty="0"/>
          </a:p>
        </p:txBody>
      </p:sp>
      <p:sp>
        <p:nvSpPr>
          <p:cNvPr id="19" name="矩形 18"/>
          <p:cNvSpPr/>
          <p:nvPr/>
        </p:nvSpPr>
        <p:spPr>
          <a:xfrm>
            <a:off x="4857754" y="1857364"/>
            <a:ext cx="2143140"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PROSPER </a:t>
            </a:r>
            <a:r>
              <a:rPr lang="ja-JP" altLang="en-US" dirty="0" smtClean="0"/>
              <a:t>金型加工</a:t>
            </a:r>
            <a:endParaRPr lang="zh-CN" altLang="en-US" dirty="0"/>
          </a:p>
        </p:txBody>
      </p:sp>
      <p:pic>
        <p:nvPicPr>
          <p:cNvPr id="14" name="Picture 13"/>
          <p:cNvPicPr>
            <a:picLocks noChangeAspect="1"/>
          </p:cNvPicPr>
          <p:nvPr/>
        </p:nvPicPr>
        <p:blipFill rotWithShape="1">
          <a:blip r:embed="rId2"/>
          <a:srcRect l="17059" t="49095" r="39524" b="23949"/>
          <a:stretch/>
        </p:blipFill>
        <p:spPr>
          <a:xfrm>
            <a:off x="572899" y="2000240"/>
            <a:ext cx="1622839" cy="1971675"/>
          </a:xfrm>
          <a:prstGeom prst="rect">
            <a:avLst/>
          </a:prstGeom>
        </p:spPr>
      </p:pic>
      <p:pic>
        <p:nvPicPr>
          <p:cNvPr id="8" name="Picture 7"/>
          <p:cNvPicPr>
            <a:picLocks noChangeAspect="1"/>
          </p:cNvPicPr>
          <p:nvPr/>
        </p:nvPicPr>
        <p:blipFill rotWithShape="1">
          <a:blip r:embed="rId3"/>
          <a:srcRect l="24600" t="4297" r="24295" b="27205"/>
          <a:stretch/>
        </p:blipFill>
        <p:spPr>
          <a:xfrm>
            <a:off x="5660790" y="1833992"/>
            <a:ext cx="3133116" cy="1879119"/>
          </a:xfrm>
          <a:prstGeom prst="rect">
            <a:avLst/>
          </a:prstGeom>
        </p:spPr>
      </p:pic>
      <p:pic>
        <p:nvPicPr>
          <p:cNvPr id="9" name="Picture 8"/>
          <p:cNvPicPr>
            <a:picLocks noChangeAspect="1"/>
          </p:cNvPicPr>
          <p:nvPr/>
        </p:nvPicPr>
        <p:blipFill rotWithShape="1">
          <a:blip r:embed="rId4"/>
          <a:srcRect l="24675" t="7162" r="24294" b="26554"/>
          <a:stretch/>
        </p:blipFill>
        <p:spPr>
          <a:xfrm>
            <a:off x="2548683" y="1833992"/>
            <a:ext cx="3103439" cy="1896897"/>
          </a:xfrm>
          <a:prstGeom prst="rect">
            <a:avLst/>
          </a:prstGeom>
        </p:spPr>
      </p:pic>
      <p:pic>
        <p:nvPicPr>
          <p:cNvPr id="10" name="Picture 9"/>
          <p:cNvPicPr>
            <a:picLocks noChangeAspect="1"/>
          </p:cNvPicPr>
          <p:nvPr/>
        </p:nvPicPr>
        <p:blipFill rotWithShape="1">
          <a:blip r:embed="rId5"/>
          <a:srcRect l="24674" t="4297" r="27004" b="27986"/>
          <a:stretch/>
        </p:blipFill>
        <p:spPr>
          <a:xfrm>
            <a:off x="5120368" y="3861048"/>
            <a:ext cx="3673536" cy="2736304"/>
          </a:xfrm>
          <a:prstGeom prst="rect">
            <a:avLst/>
          </a:prstGeom>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33" t="4013" r="24430" b="28516"/>
          <a:stretch/>
        </p:blipFill>
        <p:spPr bwMode="auto">
          <a:xfrm>
            <a:off x="141450" y="3743282"/>
            <a:ext cx="4862601" cy="291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643175" y="1571612"/>
            <a:ext cx="3786215" cy="523220"/>
          </a:xfrm>
          <a:prstGeom prst="rect">
            <a:avLst/>
          </a:prstGeom>
          <a:noFill/>
        </p:spPr>
        <p:txBody>
          <a:bodyPr wrap="square" rtlCol="0">
            <a:spAutoFit/>
          </a:bodyPr>
          <a:lstStyle/>
          <a:p>
            <a:r>
              <a:rPr lang="en-US" altLang="zh-TW" sz="2800" b="1" dirty="0" smtClean="0">
                <a:solidFill>
                  <a:srgbClr val="002060"/>
                </a:solidFill>
                <a:latin typeface="Arial Unicode MS" pitchFamily="34" charset="-120"/>
                <a:ea typeface="Arial Unicode MS" pitchFamily="34" charset="-120"/>
                <a:cs typeface="Arial Unicode MS" pitchFamily="34" charset="-120"/>
              </a:rPr>
              <a:t> </a:t>
            </a:r>
            <a:endParaRPr lang="zh-TW" altLang="en-US" sz="2800" b="1" dirty="0">
              <a:solidFill>
                <a:srgbClr val="002060"/>
              </a:solidFill>
              <a:latin typeface="Arial Unicode MS" pitchFamily="34" charset="-120"/>
              <a:ea typeface="Arial Unicode MS" pitchFamily="34" charset="-120"/>
              <a:cs typeface="Arial Unicode MS" pitchFamily="34" charset="-120"/>
            </a:endParaRPr>
          </a:p>
        </p:txBody>
      </p:sp>
      <p:sp>
        <p:nvSpPr>
          <p:cNvPr id="17" name="文字方塊 16"/>
          <p:cNvSpPr txBox="1"/>
          <p:nvPr/>
        </p:nvSpPr>
        <p:spPr>
          <a:xfrm>
            <a:off x="428598" y="1357300"/>
            <a:ext cx="2428892" cy="461665"/>
          </a:xfrm>
          <a:prstGeom prst="rect">
            <a:avLst/>
          </a:prstGeom>
          <a:noFill/>
        </p:spPr>
        <p:txBody>
          <a:bodyPr wrap="square" rtlCol="0">
            <a:spAutoFit/>
          </a:bodyPr>
          <a:lstStyle/>
          <a:p>
            <a:r>
              <a:rPr lang="en-US" altLang="zh-CN" sz="2400" u="sng" dirty="0" smtClean="0">
                <a:solidFill>
                  <a:srgbClr val="303469"/>
                </a:solidFill>
                <a:latin typeface="ＭＳ Ｐゴシック" pitchFamily="34" charset="-128"/>
              </a:rPr>
              <a:t>Company survey</a:t>
            </a:r>
            <a:endParaRPr lang="zh-TW" altLang="en-US" sz="2400" b="1" dirty="0" smtClean="0">
              <a:solidFill>
                <a:srgbClr val="002060"/>
              </a:solidFill>
            </a:endParaRPr>
          </a:p>
        </p:txBody>
      </p:sp>
      <p:sp>
        <p:nvSpPr>
          <p:cNvPr id="10" name="日期版面配置區 9"/>
          <p:cNvSpPr>
            <a:spLocks noGrp="1"/>
          </p:cNvSpPr>
          <p:nvPr>
            <p:ph type="dt" sz="half" idx="10"/>
          </p:nvPr>
        </p:nvSpPr>
        <p:spPr/>
        <p:txBody>
          <a:bodyPr/>
          <a:lstStyle/>
          <a:p>
            <a:endParaRPr lang="zh-TW" altLang="en-US" dirty="0"/>
          </a:p>
        </p:txBody>
      </p:sp>
      <p:sp>
        <p:nvSpPr>
          <p:cNvPr id="16" name="矩形 15"/>
          <p:cNvSpPr/>
          <p:nvPr/>
        </p:nvSpPr>
        <p:spPr>
          <a:xfrm>
            <a:off x="428596" y="1785928"/>
            <a:ext cx="4572000" cy="369332"/>
          </a:xfrm>
          <a:prstGeom prst="rect">
            <a:avLst/>
          </a:prstGeom>
        </p:spPr>
        <p:txBody>
          <a:bodyPr>
            <a:spAutoFit/>
          </a:bodyPr>
          <a:lstStyle/>
          <a:p>
            <a:pPr>
              <a:buNone/>
            </a:pPr>
            <a:r>
              <a:rPr lang="en-US" altLang="zh-TW" b="1" dirty="0" smtClean="0">
                <a:solidFill>
                  <a:srgbClr val="002060"/>
                </a:solidFill>
                <a:latin typeface="Arial Unicode MS" pitchFamily="34" charset="-120"/>
                <a:ea typeface="Arial Unicode MS" pitchFamily="34" charset="-120"/>
                <a:cs typeface="Arial Unicode MS" pitchFamily="34" charset="-120"/>
              </a:rPr>
              <a:t>Established:  in 2004 , Hanoi, Vietnam</a:t>
            </a:r>
          </a:p>
        </p:txBody>
      </p:sp>
      <p:sp>
        <p:nvSpPr>
          <p:cNvPr id="18" name="矩形 17"/>
          <p:cNvSpPr/>
          <p:nvPr/>
        </p:nvSpPr>
        <p:spPr>
          <a:xfrm>
            <a:off x="428596" y="2714620"/>
            <a:ext cx="4572000" cy="369332"/>
          </a:xfrm>
          <a:prstGeom prst="rect">
            <a:avLst/>
          </a:prstGeom>
        </p:spPr>
        <p:txBody>
          <a:bodyPr>
            <a:spAutoFit/>
          </a:bodyPr>
          <a:lstStyle/>
          <a:p>
            <a:pPr>
              <a:buNone/>
            </a:pPr>
            <a:r>
              <a:rPr lang="en-US" altLang="zh-TW" b="1" dirty="0" smtClean="0">
                <a:solidFill>
                  <a:srgbClr val="002060"/>
                </a:solidFill>
                <a:latin typeface="Arial Unicode MS" pitchFamily="34" charset="-120"/>
                <a:ea typeface="Arial Unicode MS" pitchFamily="34" charset="-120"/>
                <a:cs typeface="Arial Unicode MS" pitchFamily="34" charset="-120"/>
              </a:rPr>
              <a:t>Registered Capital  </a:t>
            </a:r>
            <a:r>
              <a:rPr lang="en-US" altLang="zh-TW" dirty="0" smtClean="0">
                <a:solidFill>
                  <a:srgbClr val="002060"/>
                </a:solidFill>
                <a:latin typeface="Arial Unicode MS" pitchFamily="34" charset="-120"/>
                <a:ea typeface="Arial Unicode MS" pitchFamily="34" charset="-120"/>
                <a:cs typeface="Arial Unicode MS" pitchFamily="34" charset="-120"/>
              </a:rPr>
              <a:t>: USD 6,800.000.0</a:t>
            </a:r>
            <a:endParaRPr lang="en-US" altLang="zh-TW" b="1" dirty="0" smtClean="0">
              <a:solidFill>
                <a:srgbClr val="002060"/>
              </a:solidFill>
              <a:latin typeface="Arial Unicode MS" pitchFamily="34" charset="-120"/>
              <a:ea typeface="Arial Unicode MS" pitchFamily="34" charset="-120"/>
              <a:cs typeface="Arial Unicode MS" pitchFamily="34" charset="-120"/>
            </a:endParaRPr>
          </a:p>
        </p:txBody>
      </p:sp>
      <p:sp>
        <p:nvSpPr>
          <p:cNvPr id="19" name="矩形 18"/>
          <p:cNvSpPr/>
          <p:nvPr/>
        </p:nvSpPr>
        <p:spPr>
          <a:xfrm>
            <a:off x="428596" y="3000373"/>
            <a:ext cx="4572000" cy="646331"/>
          </a:xfrm>
          <a:prstGeom prst="rect">
            <a:avLst/>
          </a:prstGeom>
        </p:spPr>
        <p:txBody>
          <a:bodyPr>
            <a:spAutoFit/>
          </a:bodyPr>
          <a:lstStyle/>
          <a:p>
            <a:pPr>
              <a:buNone/>
            </a:pPr>
            <a:r>
              <a:rPr lang="en-US" altLang="zh-TW" b="1" dirty="0" smtClean="0">
                <a:solidFill>
                  <a:srgbClr val="002060"/>
                </a:solidFill>
                <a:latin typeface="Arial Unicode MS" pitchFamily="34" charset="-120"/>
                <a:ea typeface="Arial Unicode MS" pitchFamily="34" charset="-120"/>
                <a:cs typeface="Arial Unicode MS" pitchFamily="34" charset="-120"/>
              </a:rPr>
              <a:t>Factory’s area : Site Area  is 10,000 ㎡     </a:t>
            </a:r>
          </a:p>
          <a:p>
            <a:pPr>
              <a:buNone/>
            </a:pPr>
            <a:r>
              <a:rPr lang="en-US" altLang="zh-TW" b="1" dirty="0" smtClean="0">
                <a:solidFill>
                  <a:srgbClr val="002060"/>
                </a:solidFill>
                <a:latin typeface="Arial Unicode MS" pitchFamily="34" charset="-120"/>
                <a:ea typeface="Arial Unicode MS" pitchFamily="34" charset="-120"/>
                <a:cs typeface="Arial Unicode MS" pitchFamily="34" charset="-120"/>
              </a:rPr>
              <a:t>                          </a:t>
            </a:r>
            <a:endParaRPr lang="zh-CN" altLang="en-US" dirty="0"/>
          </a:p>
        </p:txBody>
      </p:sp>
      <p:sp>
        <p:nvSpPr>
          <p:cNvPr id="20" name="矩形 19"/>
          <p:cNvSpPr/>
          <p:nvPr/>
        </p:nvSpPr>
        <p:spPr>
          <a:xfrm>
            <a:off x="428596" y="3571876"/>
            <a:ext cx="3557384" cy="369332"/>
          </a:xfrm>
          <a:prstGeom prst="rect">
            <a:avLst/>
          </a:prstGeom>
        </p:spPr>
        <p:txBody>
          <a:bodyPr wrap="none">
            <a:spAutoFit/>
          </a:bodyPr>
          <a:lstStyle/>
          <a:p>
            <a:pPr>
              <a:buNone/>
            </a:pPr>
            <a:r>
              <a:rPr lang="en-US" altLang="zh-TW" b="1" dirty="0" smtClean="0">
                <a:solidFill>
                  <a:srgbClr val="002060"/>
                </a:solidFill>
                <a:latin typeface="Arial Unicode MS" pitchFamily="34" charset="-120"/>
                <a:ea typeface="Arial Unicode MS" pitchFamily="34" charset="-120"/>
                <a:cs typeface="Arial Unicode MS" pitchFamily="34" charset="-120"/>
              </a:rPr>
              <a:t>Total of Employees: 150 people .</a:t>
            </a:r>
          </a:p>
        </p:txBody>
      </p:sp>
      <p:sp>
        <p:nvSpPr>
          <p:cNvPr id="21" name="矩形 20"/>
          <p:cNvSpPr/>
          <p:nvPr/>
        </p:nvSpPr>
        <p:spPr>
          <a:xfrm>
            <a:off x="500035" y="2143117"/>
            <a:ext cx="4572000" cy="646331"/>
          </a:xfrm>
          <a:prstGeom prst="rect">
            <a:avLst/>
          </a:prstGeom>
        </p:spPr>
        <p:txBody>
          <a:bodyPr wrap="square">
            <a:spAutoFit/>
          </a:bodyPr>
          <a:lstStyle/>
          <a:p>
            <a:r>
              <a:rPr lang="en-US" altLang="zh-TW" b="1" dirty="0" smtClean="0">
                <a:solidFill>
                  <a:srgbClr val="002060"/>
                </a:solidFill>
                <a:latin typeface="Arial Unicode MS" pitchFamily="34" charset="-120"/>
                <a:ea typeface="Arial Unicode MS" pitchFamily="34" charset="-120"/>
                <a:cs typeface="Arial Unicode MS" pitchFamily="34" charset="-120"/>
              </a:rPr>
              <a:t>Address:  Lo 48 Quang Minh Industrial Zone, </a:t>
            </a:r>
            <a:r>
              <a:rPr lang="en-US" altLang="zh-TW" b="1" dirty="0" err="1" smtClean="0">
                <a:solidFill>
                  <a:srgbClr val="002060"/>
                </a:solidFill>
                <a:latin typeface="Arial Unicode MS" pitchFamily="34" charset="-120"/>
                <a:ea typeface="Arial Unicode MS" pitchFamily="34" charset="-120"/>
                <a:cs typeface="Arial Unicode MS" pitchFamily="34" charset="-120"/>
              </a:rPr>
              <a:t>MeLinh</a:t>
            </a:r>
            <a:r>
              <a:rPr lang="en-US" altLang="zh-TW" b="1" dirty="0" smtClean="0">
                <a:solidFill>
                  <a:srgbClr val="002060"/>
                </a:solidFill>
                <a:latin typeface="Arial Unicode MS" pitchFamily="34" charset="-120"/>
                <a:ea typeface="Arial Unicode MS" pitchFamily="34" charset="-120"/>
                <a:cs typeface="Arial Unicode MS" pitchFamily="34" charset="-120"/>
              </a:rPr>
              <a:t> District . Hanoi, Vietnam</a:t>
            </a:r>
          </a:p>
        </p:txBody>
      </p:sp>
      <p:sp>
        <p:nvSpPr>
          <p:cNvPr id="22" name="文字方塊 12"/>
          <p:cNvSpPr txBox="1"/>
          <p:nvPr/>
        </p:nvSpPr>
        <p:spPr>
          <a:xfrm>
            <a:off x="1785919" y="857234"/>
            <a:ext cx="6643735" cy="461665"/>
          </a:xfrm>
          <a:prstGeom prst="rect">
            <a:avLst/>
          </a:prstGeom>
          <a:noFill/>
        </p:spPr>
        <p:txBody>
          <a:bodyPr wrap="square" rtlCol="0">
            <a:spAutoFit/>
          </a:bodyPr>
          <a:lstStyle/>
          <a:p>
            <a:r>
              <a:rPr lang="en-US" altLang="zh-TW" sz="2400" b="1" dirty="0" smtClean="0">
                <a:solidFill>
                  <a:schemeClr val="accent1"/>
                </a:solidFill>
                <a:latin typeface="Arial Unicode MS" pitchFamily="34" charset="-120"/>
                <a:ea typeface="Arial Unicode MS" pitchFamily="34" charset="-120"/>
                <a:cs typeface="Arial Unicode MS" pitchFamily="34" charset="-120"/>
              </a:rPr>
              <a:t>HANOI  INDUS J.S.C</a:t>
            </a:r>
            <a:endParaRPr lang="zh-TW" altLang="en-US" sz="2400" b="1" dirty="0">
              <a:solidFill>
                <a:schemeClr val="accent1"/>
              </a:solidFill>
              <a:latin typeface="Arial Unicode MS" pitchFamily="34" charset="-120"/>
              <a:ea typeface="Arial Unicode MS" pitchFamily="34" charset="-120"/>
              <a:cs typeface="Arial Unicode MS" pitchFamily="34" charset="-120"/>
            </a:endParaRPr>
          </a:p>
        </p:txBody>
      </p:sp>
      <p:sp>
        <p:nvSpPr>
          <p:cNvPr id="24" name="テキスト ボックス 6"/>
          <p:cNvSpPr txBox="1">
            <a:spLocks noChangeArrowheads="1"/>
          </p:cNvSpPr>
          <p:nvPr/>
        </p:nvSpPr>
        <p:spPr bwMode="auto">
          <a:xfrm>
            <a:off x="483809" y="3928649"/>
            <a:ext cx="4857784" cy="2839239"/>
          </a:xfrm>
          <a:prstGeom prst="rect">
            <a:avLst/>
          </a:prstGeom>
          <a:noFill/>
          <a:ln w="25400">
            <a:solidFill>
              <a:schemeClr val="accent1"/>
            </a:solidFill>
            <a:miter lim="800000"/>
            <a:headEnd/>
            <a:tailEnd/>
          </a:ln>
        </p:spPr>
        <p:txBody>
          <a:bodyPr wrap="square">
            <a:spAutoFit/>
          </a:bodyPr>
          <a:lstStyle/>
          <a:p>
            <a:r>
              <a:rPr lang="en-US" altLang="ja-JP" sz="1600" b="1" u="sng" dirty="0" smtClean="0">
                <a:solidFill>
                  <a:srgbClr val="002060"/>
                </a:solidFill>
                <a:latin typeface="ＭＳ Ｐゴシック" pitchFamily="34" charset="-128"/>
                <a:ea typeface="Meiryo UI"/>
                <a:cs typeface="Meiryo UI"/>
              </a:rPr>
              <a:t>Company</a:t>
            </a:r>
            <a:r>
              <a:rPr lang="ja-JP" altLang="en-US" sz="1600" b="1" u="sng" dirty="0">
                <a:solidFill>
                  <a:srgbClr val="002060"/>
                </a:solidFill>
                <a:latin typeface="ＭＳ Ｐゴシック" pitchFamily="34" charset="-128"/>
                <a:ea typeface="Meiryo UI"/>
                <a:cs typeface="Meiryo UI"/>
              </a:rPr>
              <a:t> </a:t>
            </a:r>
            <a:r>
              <a:rPr lang="en-US" altLang="ja-JP" sz="1600" b="1" u="sng" dirty="0" smtClean="0">
                <a:solidFill>
                  <a:srgbClr val="002060"/>
                </a:solidFill>
                <a:latin typeface="ＭＳ Ｐゴシック" pitchFamily="34" charset="-128"/>
                <a:ea typeface="Meiryo UI"/>
                <a:cs typeface="Meiryo UI"/>
              </a:rPr>
              <a:t>introduce </a:t>
            </a:r>
          </a:p>
          <a:p>
            <a:r>
              <a:rPr lang="en-US" altLang="ja-JP" sz="1600" b="1" dirty="0" smtClean="0">
                <a:solidFill>
                  <a:srgbClr val="002060"/>
                </a:solidFill>
                <a:latin typeface="ＭＳ Ｐゴシック" pitchFamily="34" charset="-128"/>
                <a:ea typeface="Meiryo UI"/>
                <a:cs typeface="Meiryo UI"/>
              </a:rPr>
              <a:t>Hanoi </a:t>
            </a:r>
            <a:r>
              <a:rPr lang="en-US" altLang="ja-JP" sz="1600" b="1" dirty="0">
                <a:solidFill>
                  <a:srgbClr val="002060"/>
                </a:solidFill>
                <a:latin typeface="ＭＳ Ｐゴシック" pitchFamily="34" charset="-128"/>
                <a:ea typeface="Meiryo UI"/>
                <a:cs typeface="Meiryo UI"/>
              </a:rPr>
              <a:t>Industrial Joint Stock Company was established in 2004 and has many years of experience in supplying plastic injection molding machines, blow molding machines of Japan. These machines are imported directly from Japan. At present, the company is supplying plastic extrusion machines of JSW, Toshiba, </a:t>
            </a:r>
            <a:r>
              <a:rPr lang="en-US" altLang="ja-JP" sz="1600" b="1" dirty="0" err="1">
                <a:solidFill>
                  <a:srgbClr val="002060"/>
                </a:solidFill>
                <a:latin typeface="ＭＳ Ｐゴシック" pitchFamily="34" charset="-128"/>
                <a:ea typeface="Meiryo UI"/>
                <a:cs typeface="Meiryo UI"/>
              </a:rPr>
              <a:t>Nissel</a:t>
            </a:r>
            <a:r>
              <a:rPr lang="en-US" altLang="ja-JP" sz="1600" b="1" dirty="0">
                <a:solidFill>
                  <a:srgbClr val="002060"/>
                </a:solidFill>
                <a:latin typeface="ＭＳ Ｐゴシック" pitchFamily="34" charset="-128"/>
                <a:ea typeface="Meiryo UI"/>
                <a:cs typeface="Meiryo UI"/>
              </a:rPr>
              <a:t>, </a:t>
            </a:r>
            <a:r>
              <a:rPr lang="en-US" altLang="ja-JP" sz="1600" b="1" dirty="0" err="1">
                <a:solidFill>
                  <a:srgbClr val="002060"/>
                </a:solidFill>
                <a:latin typeface="ＭＳ Ｐゴシック" pitchFamily="34" charset="-128"/>
                <a:ea typeface="Meiryo UI"/>
                <a:cs typeface="Meiryo UI"/>
              </a:rPr>
              <a:t>Mitsibishi</a:t>
            </a:r>
            <a:r>
              <a:rPr lang="en-US" altLang="ja-JP" sz="1600" b="1" dirty="0">
                <a:solidFill>
                  <a:srgbClr val="002060"/>
                </a:solidFill>
                <a:latin typeface="ＭＳ Ｐゴシック" pitchFamily="34" charset="-128"/>
                <a:ea typeface="Meiryo UI"/>
                <a:cs typeface="Meiryo UI"/>
              </a:rPr>
              <a:t>, Kawaguchi, Toyo, Sumitomo, </a:t>
            </a:r>
            <a:r>
              <a:rPr lang="en-US" altLang="ja-JP" sz="1600" b="1" dirty="0" err="1">
                <a:solidFill>
                  <a:srgbClr val="002060"/>
                </a:solidFill>
                <a:latin typeface="ＭＳ Ｐゴシック" pitchFamily="34" charset="-128"/>
                <a:ea typeface="Meiryo UI"/>
                <a:cs typeface="Meiryo UI"/>
              </a:rPr>
              <a:t>Meiki</a:t>
            </a:r>
            <a:r>
              <a:rPr lang="en-US" altLang="ja-JP" sz="1600" b="1" dirty="0">
                <a:solidFill>
                  <a:srgbClr val="002060"/>
                </a:solidFill>
                <a:latin typeface="ＭＳ Ｐゴシック" pitchFamily="34" charset="-128"/>
                <a:ea typeface="Meiryo UI"/>
                <a:cs typeface="Meiryo UI"/>
              </a:rPr>
              <a:t>, .. of Japan with the pressure from 40 tons to 2500 tons. Machine quality includes new machines 100% and used machines quality over 90</a:t>
            </a:r>
            <a:r>
              <a:rPr lang="en-US" altLang="ja-JP" sz="1600" b="1" dirty="0" smtClean="0">
                <a:solidFill>
                  <a:srgbClr val="002060"/>
                </a:solidFill>
                <a:latin typeface="ＭＳ Ｐゴシック" pitchFamily="34" charset="-128"/>
                <a:ea typeface="Meiryo UI"/>
                <a:cs typeface="Meiryo UI"/>
              </a:rPr>
              <a:t>%</a:t>
            </a:r>
            <a:endParaRPr lang="en-US" altLang="ja-JP" sz="1600" b="1" dirty="0">
              <a:solidFill>
                <a:srgbClr val="002060"/>
              </a:solidFill>
              <a:latin typeface="ＭＳ Ｐゴシック" pitchFamily="34" charset="-128"/>
              <a:ea typeface="Meiryo UI"/>
              <a:cs typeface="Meiryo UI"/>
            </a:endParaRPr>
          </a:p>
        </p:txBody>
      </p:sp>
      <p:pic>
        <p:nvPicPr>
          <p:cNvPr id="23" name="Picture 22"/>
          <p:cNvPicPr>
            <a:picLocks noChangeAspect="1"/>
          </p:cNvPicPr>
          <p:nvPr/>
        </p:nvPicPr>
        <p:blipFill rotWithShape="1">
          <a:blip r:embed="rId2"/>
          <a:srcRect l="29066" t="25004" r="35863" b="53900"/>
          <a:stretch/>
        </p:blipFill>
        <p:spPr>
          <a:xfrm>
            <a:off x="5436097" y="0"/>
            <a:ext cx="3600400" cy="1088064"/>
          </a:xfrm>
          <a:prstGeom prst="rect">
            <a:avLst/>
          </a:prstGeom>
        </p:spPr>
      </p:pic>
      <p:pic>
        <p:nvPicPr>
          <p:cNvPr id="26" name="Picture 25"/>
          <p:cNvPicPr>
            <a:picLocks noChangeAspect="1"/>
          </p:cNvPicPr>
          <p:nvPr/>
        </p:nvPicPr>
        <p:blipFill rotWithShape="1">
          <a:blip r:embed="rId3"/>
          <a:srcRect l="24308" t="5600" r="26638" b="27205"/>
          <a:stretch/>
        </p:blipFill>
        <p:spPr>
          <a:xfrm>
            <a:off x="5436096" y="1219888"/>
            <a:ext cx="3456384" cy="472939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1468581" y="500044"/>
            <a:ext cx="7063859" cy="461665"/>
          </a:xfrm>
          <a:prstGeom prst="rect">
            <a:avLst/>
          </a:prstGeom>
          <a:noFill/>
        </p:spPr>
        <p:txBody>
          <a:bodyPr wrap="square" rtlCol="0">
            <a:spAutoFit/>
          </a:bodyPr>
          <a:lstStyle/>
          <a:p>
            <a:r>
              <a:rPr lang="en-US" altLang="zh-TW" sz="2400" dirty="0" smtClean="0"/>
              <a:t>  </a:t>
            </a:r>
            <a:r>
              <a:rPr lang="en-US" altLang="zh-TW" sz="2000" dirty="0">
                <a:solidFill>
                  <a:schemeClr val="accent1"/>
                </a:solidFill>
                <a:latin typeface="Arial Unicode MS" pitchFamily="34" charset="-120"/>
                <a:ea typeface="Arial Unicode MS" pitchFamily="34" charset="-120"/>
                <a:cs typeface="Arial Unicode MS" pitchFamily="34" charset="-120"/>
              </a:rPr>
              <a:t>Specializing in providing plastic injection machines</a:t>
            </a:r>
            <a:endParaRPr lang="en-US" altLang="zh-TW" sz="2000" dirty="0" smtClean="0">
              <a:solidFill>
                <a:schemeClr val="accent1"/>
              </a:solidFill>
              <a:latin typeface="Arial Unicode MS" pitchFamily="34" charset="-120"/>
              <a:ea typeface="Arial Unicode MS" pitchFamily="34" charset="-120"/>
              <a:cs typeface="Arial Unicode MS" pitchFamily="34" charset="-120"/>
            </a:endParaRPr>
          </a:p>
        </p:txBody>
      </p:sp>
      <p:sp>
        <p:nvSpPr>
          <p:cNvPr id="13" name="文字方塊 12"/>
          <p:cNvSpPr txBox="1"/>
          <p:nvPr/>
        </p:nvSpPr>
        <p:spPr>
          <a:xfrm>
            <a:off x="1691680" y="996721"/>
            <a:ext cx="7128792" cy="4247317"/>
          </a:xfrm>
          <a:prstGeom prst="rect">
            <a:avLst/>
          </a:prstGeom>
          <a:noFill/>
        </p:spPr>
        <p:txBody>
          <a:bodyPr wrap="square" rtlCol="0">
            <a:spAutoFit/>
          </a:bodyPr>
          <a:lstStyle/>
          <a:p>
            <a:r>
              <a:rPr lang="en-US" dirty="0"/>
              <a:t>JSW releases new "J-ADS" series medium-size electric servo drive injection molding machines on March, 2nd in addition to the current "J-AD" series. The concept of the new series is "ANSHIN for all customers" which shows JSW's confidence of machine reliability, usability, maintainability and etc. The biggest advantages of the new series are "highly operator-friendly", "running cost reduction" and " standardization of optional equipment".</a:t>
            </a:r>
          </a:p>
          <a:p>
            <a:r>
              <a:rPr lang="en-US" dirty="0"/>
              <a:t>The J-ADS series equips multi-touch HMI (Human Machine Interface) first among Japanese manufacturers and provides the same operation as tablet devices, and it is the highest level operator-friendly machine in the industry.</a:t>
            </a:r>
            <a:br>
              <a:rPr lang="en-US" dirty="0"/>
            </a:br>
            <a:r>
              <a:rPr lang="en-US" dirty="0"/>
              <a:t>New function "J-Assist" helps mold set-up, making molding parameters and trouble shooting. And J-ADS series improves preventive/predictive maintenance such as new function "J-Support" which announces the maintenance timing of consumable parts</a:t>
            </a:r>
            <a:endParaRPr lang="en-US" dirty="0">
              <a:effectLst/>
            </a:endParaRPr>
          </a:p>
        </p:txBody>
      </p:sp>
      <p:pic>
        <p:nvPicPr>
          <p:cNvPr id="12" name="Picture 11"/>
          <p:cNvPicPr>
            <a:picLocks noChangeAspect="1"/>
          </p:cNvPicPr>
          <p:nvPr/>
        </p:nvPicPr>
        <p:blipFill rotWithShape="1">
          <a:blip r:embed="rId2"/>
          <a:srcRect l="29066" t="25004" r="35863" b="53900"/>
          <a:stretch/>
        </p:blipFill>
        <p:spPr>
          <a:xfrm>
            <a:off x="285720" y="730876"/>
            <a:ext cx="1182861" cy="681901"/>
          </a:xfrm>
          <a:prstGeom prst="rect">
            <a:avLst/>
          </a:prstGeom>
        </p:spPr>
      </p:pic>
      <p:pic>
        <p:nvPicPr>
          <p:cNvPr id="14" name="Picture 13"/>
          <p:cNvPicPr>
            <a:picLocks noChangeAspect="1"/>
          </p:cNvPicPr>
          <p:nvPr/>
        </p:nvPicPr>
        <p:blipFill rotWithShape="1">
          <a:blip r:embed="rId3"/>
          <a:srcRect l="17059" t="49095" r="39524" b="23949"/>
          <a:stretch/>
        </p:blipFill>
        <p:spPr>
          <a:xfrm>
            <a:off x="1691682" y="5244036"/>
            <a:ext cx="6624735" cy="159985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857489" y="500042"/>
            <a:ext cx="3357587" cy="800219"/>
          </a:xfrm>
          <a:prstGeom prst="rect">
            <a:avLst/>
          </a:prstGeom>
          <a:noFill/>
        </p:spPr>
        <p:txBody>
          <a:bodyPr wrap="square" rtlCol="0">
            <a:spAutoFit/>
          </a:bodyPr>
          <a:lstStyle/>
          <a:p>
            <a:r>
              <a:rPr lang="en-US" altLang="zh-TW" sz="2800" b="1" dirty="0" smtClean="0">
                <a:solidFill>
                  <a:srgbClr val="0070C0"/>
                </a:solidFill>
                <a:latin typeface="Arial Unicode MS" pitchFamily="34" charset="-120"/>
                <a:ea typeface="Arial Unicode MS" pitchFamily="34" charset="-120"/>
                <a:cs typeface="Arial Unicode MS" pitchFamily="34" charset="-120"/>
              </a:rPr>
              <a:t>Injection Molding</a:t>
            </a:r>
          </a:p>
          <a:p>
            <a:endParaRPr lang="zh-TW" altLang="en-US" dirty="0"/>
          </a:p>
        </p:txBody>
      </p:sp>
      <p:sp>
        <p:nvSpPr>
          <p:cNvPr id="12" name="日期版面配置區 11"/>
          <p:cNvSpPr>
            <a:spLocks noGrp="1"/>
          </p:cNvSpPr>
          <p:nvPr>
            <p:ph type="dt" sz="half" idx="10"/>
          </p:nvPr>
        </p:nvSpPr>
        <p:spPr/>
        <p:txBody>
          <a:bodyPr/>
          <a:lstStyle/>
          <a:p>
            <a:r>
              <a:rPr lang="en-US" altLang="zh-TW" dirty="0" smtClean="0"/>
              <a:t>2018.10.10</a:t>
            </a:r>
            <a:endParaRPr lang="zh-TW" altLang="en-US" dirty="0"/>
          </a:p>
        </p:txBody>
      </p:sp>
      <p:sp>
        <p:nvSpPr>
          <p:cNvPr id="13" name="テキスト ボックス 2"/>
          <p:cNvSpPr txBox="1">
            <a:spLocks noChangeArrowheads="1"/>
          </p:cNvSpPr>
          <p:nvPr/>
        </p:nvSpPr>
        <p:spPr bwMode="auto">
          <a:xfrm>
            <a:off x="467546" y="1071548"/>
            <a:ext cx="4143404" cy="3170099"/>
          </a:xfrm>
          <a:prstGeom prst="rect">
            <a:avLst/>
          </a:prstGeom>
          <a:noFill/>
          <a:ln w="9525">
            <a:noFill/>
            <a:miter lim="800000"/>
            <a:headEnd/>
            <a:tailEnd/>
          </a:ln>
        </p:spPr>
        <p:txBody>
          <a:bodyPr wrap="square">
            <a:spAutoFit/>
          </a:bodyPr>
          <a:lstStyle/>
          <a:p>
            <a:pPr>
              <a:spcBef>
                <a:spcPct val="0"/>
              </a:spcBef>
              <a:buClrTx/>
              <a:buSzTx/>
            </a:pPr>
            <a:r>
              <a:rPr lang="en-US" altLang="ja-JP" sz="2000" u="sng" dirty="0">
                <a:solidFill>
                  <a:srgbClr val="303469"/>
                </a:solidFill>
                <a:latin typeface="MS PGothic" pitchFamily="34" charset="-128"/>
              </a:rPr>
              <a:t>Production capacity:</a:t>
            </a:r>
          </a:p>
          <a:p>
            <a:pPr>
              <a:spcBef>
                <a:spcPct val="0"/>
              </a:spcBef>
              <a:buClrTx/>
              <a:buSzTx/>
            </a:pPr>
            <a:r>
              <a:rPr lang="en-US" altLang="ja-JP" sz="2000" dirty="0">
                <a:solidFill>
                  <a:srgbClr val="303469"/>
                </a:solidFill>
                <a:latin typeface="MS PGothic" pitchFamily="34" charset="-128"/>
              </a:rPr>
              <a:t>*Machine</a:t>
            </a:r>
            <a:r>
              <a:rPr lang="zh-CN" altLang="en-US" sz="2000" dirty="0" smtClean="0">
                <a:solidFill>
                  <a:srgbClr val="303469"/>
                </a:solidFill>
                <a:latin typeface="MS PGothic" pitchFamily="34" charset="-128"/>
              </a:rPr>
              <a:t>：</a:t>
            </a:r>
            <a:r>
              <a:rPr lang="en-US" altLang="zh-CN" sz="2000" dirty="0" smtClean="0">
                <a:solidFill>
                  <a:srgbClr val="303469"/>
                </a:solidFill>
                <a:latin typeface="MS PGothic" pitchFamily="34" charset="-128"/>
              </a:rPr>
              <a:t>50T-1300T</a:t>
            </a:r>
            <a:r>
              <a:rPr lang="ja-JP" altLang="en-US" sz="2000" dirty="0">
                <a:solidFill>
                  <a:srgbClr val="303469"/>
                </a:solidFill>
                <a:latin typeface="MS PGothic" pitchFamily="34" charset="-128"/>
              </a:rPr>
              <a:t>　</a:t>
            </a:r>
            <a:r>
              <a:rPr lang="en-US" altLang="ja-JP" sz="2000" dirty="0" smtClean="0">
                <a:solidFill>
                  <a:srgbClr val="303469"/>
                </a:solidFill>
                <a:latin typeface="MS PGothic" pitchFamily="34" charset="-128"/>
              </a:rPr>
              <a:t>40sets</a:t>
            </a:r>
            <a:endParaRPr lang="en-US" altLang="ja-JP" sz="2000" dirty="0">
              <a:solidFill>
                <a:srgbClr val="303469"/>
              </a:solidFill>
              <a:latin typeface="MS PGothic" pitchFamily="34" charset="-128"/>
            </a:endParaRPr>
          </a:p>
          <a:p>
            <a:pPr>
              <a:spcBef>
                <a:spcPct val="0"/>
              </a:spcBef>
              <a:buClrTx/>
              <a:buSzTx/>
            </a:pPr>
            <a:r>
              <a:rPr lang="en-US" altLang="ja-JP" sz="2000" dirty="0">
                <a:solidFill>
                  <a:srgbClr val="303469"/>
                </a:solidFill>
                <a:latin typeface="MS PGothic" pitchFamily="34" charset="-128"/>
              </a:rPr>
              <a:t>*</a:t>
            </a:r>
            <a:r>
              <a:rPr lang="en-US" altLang="ja-JP" sz="2000" dirty="0" err="1">
                <a:solidFill>
                  <a:srgbClr val="303469"/>
                </a:solidFill>
                <a:latin typeface="MS PGothic" pitchFamily="34" charset="-128"/>
              </a:rPr>
              <a:t>Prodution</a:t>
            </a:r>
            <a:r>
              <a:rPr lang="en-US" altLang="ja-JP" sz="2000" dirty="0">
                <a:solidFill>
                  <a:srgbClr val="303469"/>
                </a:solidFill>
                <a:latin typeface="MS PGothic" pitchFamily="34" charset="-128"/>
              </a:rPr>
              <a:t> Qty</a:t>
            </a:r>
            <a:r>
              <a:rPr lang="zh-CN" altLang="en-US" sz="2000" dirty="0" smtClean="0">
                <a:solidFill>
                  <a:srgbClr val="303469"/>
                </a:solidFill>
                <a:latin typeface="MS PGothic" pitchFamily="34" charset="-128"/>
              </a:rPr>
              <a:t>：</a:t>
            </a:r>
            <a:r>
              <a:rPr lang="en-US" altLang="zh-CN" sz="2000" dirty="0" smtClean="0">
                <a:solidFill>
                  <a:srgbClr val="303469"/>
                </a:solidFill>
                <a:latin typeface="MS PGothic" pitchFamily="34" charset="-128"/>
              </a:rPr>
              <a:t>10</a:t>
            </a:r>
            <a:r>
              <a:rPr lang="en-US" altLang="ja-JP" sz="2000" dirty="0" smtClean="0">
                <a:solidFill>
                  <a:srgbClr val="303469"/>
                </a:solidFill>
                <a:latin typeface="MS PGothic" pitchFamily="34" charset="-128"/>
              </a:rPr>
              <a:t>,000,000/Month</a:t>
            </a:r>
            <a:endParaRPr lang="en-US" altLang="ja-JP" sz="2000" dirty="0">
              <a:solidFill>
                <a:srgbClr val="303469"/>
              </a:solidFill>
              <a:latin typeface="MS PGothic" pitchFamily="34" charset="-128"/>
            </a:endParaRPr>
          </a:p>
          <a:p>
            <a:pPr>
              <a:spcBef>
                <a:spcPct val="0"/>
              </a:spcBef>
              <a:buClrTx/>
              <a:buSzTx/>
            </a:pPr>
            <a:r>
              <a:rPr lang="en-US" altLang="ja-JP" sz="2000" dirty="0" smtClean="0">
                <a:solidFill>
                  <a:srgbClr val="303469"/>
                </a:solidFill>
                <a:latin typeface="MS PGothic" pitchFamily="34" charset="-128"/>
              </a:rPr>
              <a:t>*1 </a:t>
            </a:r>
            <a:r>
              <a:rPr lang="en-US" altLang="ja-JP" sz="2000" dirty="0">
                <a:solidFill>
                  <a:srgbClr val="303469"/>
                </a:solidFill>
                <a:latin typeface="MS PGothic" pitchFamily="34" charset="-128"/>
              </a:rPr>
              <a:t>shift with 24h producing</a:t>
            </a:r>
          </a:p>
          <a:p>
            <a:pPr>
              <a:spcBef>
                <a:spcPct val="0"/>
              </a:spcBef>
              <a:buClrTx/>
              <a:buSzTx/>
            </a:pPr>
            <a:r>
              <a:rPr lang="en-US" altLang="ja-JP" sz="2000" dirty="0">
                <a:solidFill>
                  <a:srgbClr val="303469"/>
                </a:solidFill>
                <a:latin typeface="MS PGothic" pitchFamily="34" charset="-128"/>
              </a:rPr>
              <a:t>*350 days in </a:t>
            </a:r>
            <a:r>
              <a:rPr lang="en-US" altLang="ja-JP" sz="2000" dirty="0" smtClean="0">
                <a:solidFill>
                  <a:srgbClr val="303469"/>
                </a:solidFill>
                <a:latin typeface="MS PGothic" pitchFamily="34" charset="-128"/>
              </a:rPr>
              <a:t>year</a:t>
            </a:r>
            <a:endParaRPr lang="en-US" altLang="ja-JP" sz="2000" dirty="0">
              <a:solidFill>
                <a:srgbClr val="303469"/>
              </a:solidFill>
              <a:latin typeface="MS PGothic" pitchFamily="34" charset="-128"/>
            </a:endParaRPr>
          </a:p>
          <a:p>
            <a:pPr>
              <a:spcBef>
                <a:spcPct val="0"/>
              </a:spcBef>
              <a:buClrTx/>
              <a:buSzTx/>
            </a:pPr>
            <a:r>
              <a:rPr lang="en-US" altLang="ja-JP" sz="2000" u="sng" dirty="0" err="1">
                <a:solidFill>
                  <a:srgbClr val="303469"/>
                </a:solidFill>
                <a:latin typeface="MS PGothic" pitchFamily="34" charset="-128"/>
              </a:rPr>
              <a:t>Speciality</a:t>
            </a:r>
            <a:r>
              <a:rPr lang="zh-CN" altLang="en-US" sz="2000" u="sng" dirty="0">
                <a:solidFill>
                  <a:srgbClr val="303469"/>
                </a:solidFill>
                <a:latin typeface="MS PGothic" pitchFamily="34" charset="-128"/>
              </a:rPr>
              <a:t>：</a:t>
            </a:r>
            <a:endParaRPr lang="en-US" altLang="ja-JP" sz="2000" u="sng" dirty="0">
              <a:solidFill>
                <a:srgbClr val="303469"/>
              </a:solidFill>
              <a:latin typeface="MS PGothic" pitchFamily="34" charset="-128"/>
            </a:endParaRPr>
          </a:p>
          <a:p>
            <a:pPr>
              <a:spcBef>
                <a:spcPct val="0"/>
              </a:spcBef>
              <a:buClrTx/>
              <a:buSzTx/>
            </a:pPr>
            <a:r>
              <a:rPr lang="en-US" altLang="ja-JP" sz="2000" dirty="0" smtClean="0">
                <a:solidFill>
                  <a:srgbClr val="303469"/>
                </a:solidFill>
                <a:latin typeface="MS PGothic" pitchFamily="34" charset="-128"/>
              </a:rPr>
              <a:t>*New invest </a:t>
            </a:r>
            <a:r>
              <a:rPr lang="en-US" altLang="ja-JP" sz="2000" dirty="0" smtClean="0">
                <a:solidFill>
                  <a:srgbClr val="303469"/>
                </a:solidFill>
                <a:latin typeface="MS PGothic" pitchFamily="34" charset="-128"/>
              </a:rPr>
              <a:t>20 </a:t>
            </a:r>
            <a:r>
              <a:rPr lang="en-US" altLang="ja-JP" sz="2000" dirty="0" smtClean="0">
                <a:solidFill>
                  <a:srgbClr val="303469"/>
                </a:solidFill>
                <a:latin typeface="MS PGothic" pitchFamily="34" charset="-128"/>
              </a:rPr>
              <a:t> </a:t>
            </a:r>
            <a:r>
              <a:rPr lang="en-US" altLang="ja-JP" sz="2000" dirty="0" smtClean="0">
                <a:solidFill>
                  <a:srgbClr val="303469"/>
                </a:solidFill>
                <a:latin typeface="MS PGothic" pitchFamily="34" charset="-128"/>
              </a:rPr>
              <a:t>sets injection machines in next month will complete</a:t>
            </a:r>
          </a:p>
          <a:p>
            <a:pPr>
              <a:spcBef>
                <a:spcPct val="0"/>
              </a:spcBef>
              <a:buClrTx/>
              <a:buSzTx/>
            </a:pPr>
            <a:endParaRPr lang="en-US" altLang="ja-JP" sz="2000" dirty="0" smtClean="0">
              <a:solidFill>
                <a:srgbClr val="303469"/>
              </a:solidFill>
              <a:latin typeface="MS PGothic" pitchFamily="34" charset="-128"/>
            </a:endParaRPr>
          </a:p>
        </p:txBody>
      </p:sp>
      <p:pic>
        <p:nvPicPr>
          <p:cNvPr id="10" name="Picture 9"/>
          <p:cNvPicPr>
            <a:picLocks noChangeAspect="1"/>
          </p:cNvPicPr>
          <p:nvPr/>
        </p:nvPicPr>
        <p:blipFill rotWithShape="1">
          <a:blip r:embed="rId2"/>
          <a:srcRect l="29066" t="25004" r="35863" b="53900"/>
          <a:stretch/>
        </p:blipFill>
        <p:spPr>
          <a:xfrm>
            <a:off x="217988" y="404664"/>
            <a:ext cx="1182861" cy="666882"/>
          </a:xfrm>
          <a:prstGeom prst="rect">
            <a:avLst/>
          </a:prstGeom>
        </p:spPr>
      </p:pic>
      <p:pic>
        <p:nvPicPr>
          <p:cNvPr id="14" name="Picture 13"/>
          <p:cNvPicPr>
            <a:picLocks noChangeAspect="1"/>
          </p:cNvPicPr>
          <p:nvPr/>
        </p:nvPicPr>
        <p:blipFill rotWithShape="1">
          <a:blip r:embed="rId3"/>
          <a:srcRect l="32215" t="3777" r="18731" b="29028"/>
          <a:stretch/>
        </p:blipFill>
        <p:spPr>
          <a:xfrm>
            <a:off x="467545" y="3933056"/>
            <a:ext cx="4393291" cy="278092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908047302"/>
              </p:ext>
            </p:extLst>
          </p:nvPr>
        </p:nvGraphicFramePr>
        <p:xfrm>
          <a:off x="5040348" y="1330219"/>
          <a:ext cx="4103654" cy="5555165"/>
        </p:xfrm>
        <a:graphic>
          <a:graphicData uri="http://schemas.openxmlformats.org/drawingml/2006/table">
            <a:tbl>
              <a:tblPr>
                <a:tableStyleId>{5C22544A-7EE6-4342-B048-85BDC9FD1C3A}</a:tableStyleId>
              </a:tblPr>
              <a:tblGrid>
                <a:gridCol w="283192"/>
                <a:gridCol w="818108"/>
                <a:gridCol w="1342537"/>
                <a:gridCol w="527051"/>
                <a:gridCol w="566383"/>
                <a:gridCol w="566383"/>
              </a:tblGrid>
              <a:tr h="282527">
                <a:tc>
                  <a:txBody>
                    <a:bodyPr/>
                    <a:lstStyle/>
                    <a:p>
                      <a:pPr algn="l" fontAlgn="b"/>
                      <a:r>
                        <a:rPr lang="vi-VN" sz="900" u="none" strike="noStrike" dirty="0">
                          <a:effectLst/>
                        </a:rPr>
                        <a:t>No </a:t>
                      </a:r>
                      <a:endParaRPr lang="vi-VN" sz="900" b="1" i="0" u="none" strike="noStrike" dirty="0">
                        <a:solidFill>
                          <a:srgbClr val="000000"/>
                        </a:solidFill>
                        <a:effectLst/>
                        <a:latin typeface="Arial"/>
                      </a:endParaRPr>
                    </a:p>
                  </a:txBody>
                  <a:tcPr marL="8207" marR="8207" marT="8207" marB="0" anchor="b"/>
                </a:tc>
                <a:tc>
                  <a:txBody>
                    <a:bodyPr/>
                    <a:lstStyle/>
                    <a:p>
                      <a:pPr algn="l" fontAlgn="b"/>
                      <a:r>
                        <a:rPr lang="vi-VN" sz="900" u="none" strike="noStrike">
                          <a:effectLst/>
                        </a:rPr>
                        <a:t>Machine Ton</a:t>
                      </a:r>
                      <a:endParaRPr lang="vi-VN" sz="900" b="1" i="0" u="none" strike="noStrike">
                        <a:solidFill>
                          <a:srgbClr val="000000"/>
                        </a:solidFill>
                        <a:effectLst/>
                        <a:latin typeface="Arial"/>
                      </a:endParaRPr>
                    </a:p>
                  </a:txBody>
                  <a:tcPr marL="8207" marR="8207" marT="8207" marB="0" anchor="b"/>
                </a:tc>
                <a:tc>
                  <a:txBody>
                    <a:bodyPr/>
                    <a:lstStyle/>
                    <a:p>
                      <a:pPr algn="l" fontAlgn="b"/>
                      <a:r>
                        <a:rPr lang="vi-VN" sz="900" u="none" strike="noStrike">
                          <a:effectLst/>
                        </a:rPr>
                        <a:t>Maker </a:t>
                      </a:r>
                      <a:endParaRPr lang="vi-VN" sz="900" b="1" i="0" u="none" strike="noStrike">
                        <a:solidFill>
                          <a:srgbClr val="000000"/>
                        </a:solidFill>
                        <a:effectLst/>
                        <a:latin typeface="Arial"/>
                      </a:endParaRPr>
                    </a:p>
                  </a:txBody>
                  <a:tcPr marL="8207" marR="8207" marT="8207" marB="0" anchor="b"/>
                </a:tc>
                <a:tc gridSpan="2">
                  <a:txBody>
                    <a:bodyPr/>
                    <a:lstStyle/>
                    <a:p>
                      <a:pPr algn="ctr" fontAlgn="b"/>
                      <a:r>
                        <a:rPr lang="vi-VN" sz="900" u="none" strike="noStrike">
                          <a:effectLst/>
                        </a:rPr>
                        <a:t>Quanlity </a:t>
                      </a:r>
                      <a:endParaRPr lang="vi-VN" sz="900" b="1" i="0" u="none" strike="noStrike">
                        <a:solidFill>
                          <a:srgbClr val="000000"/>
                        </a:solidFill>
                        <a:effectLst/>
                        <a:latin typeface="Arial"/>
                      </a:endParaRPr>
                    </a:p>
                  </a:txBody>
                  <a:tcPr marL="8207" marR="8207" marT="8207" marB="0" anchor="b"/>
                </a:tc>
                <a:tc hMerge="1">
                  <a:txBody>
                    <a:bodyPr/>
                    <a:lstStyle/>
                    <a:p>
                      <a:endParaRPr lang="vi-VN"/>
                    </a:p>
                  </a:txBody>
                  <a:tcPr/>
                </a:tc>
                <a:tc>
                  <a:txBody>
                    <a:bodyPr/>
                    <a:lstStyle/>
                    <a:p>
                      <a:pPr algn="l" fontAlgn="b"/>
                      <a:r>
                        <a:rPr lang="vi-VN" sz="900" u="none" strike="noStrike">
                          <a:effectLst/>
                        </a:rPr>
                        <a:t>Total </a:t>
                      </a:r>
                      <a:endParaRPr lang="vi-VN" sz="900" b="1" i="0" u="none" strike="noStrike">
                        <a:solidFill>
                          <a:srgbClr val="000000"/>
                        </a:solidFill>
                        <a:effectLst/>
                        <a:latin typeface="Arial"/>
                      </a:endParaRPr>
                    </a:p>
                  </a:txBody>
                  <a:tcPr marL="8207" marR="8207" marT="8207" marB="0" anchor="b"/>
                </a:tc>
              </a:tr>
              <a:tr h="419687">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old invest</a:t>
                      </a:r>
                      <a:endParaRPr lang="vi-VN" sz="900" b="0"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new invest</a:t>
                      </a:r>
                      <a:endParaRPr lang="vi-VN" sz="900" b="0"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50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2</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60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Nissei</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10</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3</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100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4</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130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3</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3</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5</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140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3</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3</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6</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180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 Toyo</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4</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5</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7</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220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Sumitomo</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8</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240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Mitsubishi</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9</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260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Nissei</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280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en-US" sz="900" u="none" strike="noStrike" dirty="0" smtClean="0">
                          <a:effectLst/>
                        </a:rPr>
                        <a:t>6</a:t>
                      </a:r>
                      <a:endParaRPr lang="vi-VN" sz="900" b="1" i="0" u="none" strike="noStrike" dirty="0">
                        <a:solidFill>
                          <a:srgbClr val="000000"/>
                        </a:solidFill>
                        <a:effectLst/>
                        <a:latin typeface="Arial"/>
                      </a:endParaRPr>
                    </a:p>
                  </a:txBody>
                  <a:tcPr marL="8207" marR="8207" marT="8207" marB="0" anchor="b"/>
                </a:tc>
                <a:tc>
                  <a:txBody>
                    <a:bodyPr/>
                    <a:lstStyle/>
                    <a:p>
                      <a:pPr algn="ctr" fontAlgn="b"/>
                      <a:r>
                        <a:rPr lang="vi-VN" sz="900" u="none" strike="noStrike">
                          <a:effectLst/>
                        </a:rPr>
                        <a:t>3</a:t>
                      </a:r>
                      <a:endParaRPr lang="vi-VN" sz="900" b="1" i="0" u="none" strike="noStrike">
                        <a:solidFill>
                          <a:srgbClr val="000000"/>
                        </a:solidFill>
                        <a:effectLst/>
                        <a:latin typeface="Arial"/>
                      </a:endParaRPr>
                    </a:p>
                  </a:txBody>
                  <a:tcPr marL="8207" marR="8207" marT="8207" marB="0" anchor="b"/>
                </a:tc>
              </a:tr>
              <a:tr h="282527">
                <a:tc>
                  <a:txBody>
                    <a:bodyPr/>
                    <a:lstStyle/>
                    <a:p>
                      <a:pPr algn="ctr" fontAlgn="b"/>
                      <a:r>
                        <a:rPr lang="vi-VN" sz="900" u="none" strike="noStrike">
                          <a:effectLst/>
                        </a:rPr>
                        <a:t>11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350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 Toshiba, Meiki</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4</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4</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8</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12</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360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Nissei</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13</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450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Toshiba</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2</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2</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14</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500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Toyo</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15</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550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Mitsubishi</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16</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650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Toshiba</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17</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850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Niigata</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244533">
                <a:tc>
                  <a:txBody>
                    <a:bodyPr/>
                    <a:lstStyle/>
                    <a:p>
                      <a:pPr algn="ctr" fontAlgn="b"/>
                      <a:r>
                        <a:rPr lang="vi-VN" sz="900" u="none" strike="noStrike">
                          <a:effectLst/>
                        </a:rPr>
                        <a:t>18</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1300</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JSW</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1</a:t>
                      </a:r>
                      <a:endParaRPr lang="vi-VN" sz="900" b="1" i="0" u="none" strike="noStrike">
                        <a:solidFill>
                          <a:srgbClr val="000000"/>
                        </a:solidFill>
                        <a:effectLst/>
                        <a:latin typeface="Arial"/>
                      </a:endParaRPr>
                    </a:p>
                  </a:txBody>
                  <a:tcPr marL="8207" marR="8207" marT="8207" marB="0" anchor="b"/>
                </a:tc>
              </a:tr>
              <a:tr h="413363">
                <a:tc>
                  <a:txBody>
                    <a:bodyPr/>
                    <a:lstStyle/>
                    <a:p>
                      <a:pPr algn="ctr" fontAlgn="b"/>
                      <a:r>
                        <a:rPr lang="vi-VN" sz="900" u="none" strike="noStrike">
                          <a:effectLst/>
                        </a:rPr>
                        <a:t>Total</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a:effectLst/>
                        </a:rPr>
                        <a:t> </a:t>
                      </a:r>
                      <a:endParaRPr lang="vi-VN" sz="900" b="1" i="0" u="none" strike="noStrike">
                        <a:solidFill>
                          <a:srgbClr val="000000"/>
                        </a:solidFill>
                        <a:effectLst/>
                        <a:latin typeface="Arial"/>
                      </a:endParaRPr>
                    </a:p>
                  </a:txBody>
                  <a:tcPr marL="8207" marR="8207" marT="8207" marB="0" anchor="b"/>
                </a:tc>
                <a:tc>
                  <a:txBody>
                    <a:bodyPr/>
                    <a:lstStyle/>
                    <a:p>
                      <a:pPr algn="ctr" fontAlgn="b"/>
                      <a:r>
                        <a:rPr lang="vi-VN" sz="900" u="none" strike="noStrike" dirty="0">
                          <a:effectLst/>
                        </a:rPr>
                        <a:t> </a:t>
                      </a:r>
                      <a:endParaRPr lang="vi-VN" sz="900" b="1" i="0" u="none" strike="noStrike" dirty="0">
                        <a:solidFill>
                          <a:srgbClr val="000000"/>
                        </a:solidFill>
                        <a:effectLst/>
                        <a:latin typeface="Arial"/>
                      </a:endParaRPr>
                    </a:p>
                  </a:txBody>
                  <a:tcPr marL="8207" marR="8207" marT="8207" marB="0" anchor="b"/>
                </a:tc>
                <a:tc>
                  <a:txBody>
                    <a:bodyPr/>
                    <a:lstStyle/>
                    <a:p>
                      <a:pPr algn="ctr" fontAlgn="b"/>
                      <a:r>
                        <a:rPr lang="vi-VN" sz="900" u="none" strike="noStrike">
                          <a:effectLst/>
                        </a:rPr>
                        <a:t>28</a:t>
                      </a:r>
                      <a:endParaRPr lang="vi-VN" sz="900" b="1" i="0" u="none" strike="noStrike">
                        <a:solidFill>
                          <a:srgbClr val="000000"/>
                        </a:solidFill>
                        <a:effectLst/>
                        <a:latin typeface="Arial"/>
                      </a:endParaRPr>
                    </a:p>
                  </a:txBody>
                  <a:tcPr marL="8207" marR="8207" marT="8207" marB="0" anchor="b"/>
                </a:tc>
                <a:tc>
                  <a:txBody>
                    <a:bodyPr/>
                    <a:lstStyle/>
                    <a:p>
                      <a:pPr algn="ctr" fontAlgn="b"/>
                      <a:r>
                        <a:rPr lang="en-US" sz="900" u="none" strike="noStrike" dirty="0" smtClean="0">
                          <a:effectLst/>
                        </a:rPr>
                        <a:t>20</a:t>
                      </a:r>
                      <a:endParaRPr lang="vi-VN" sz="900" b="1" i="0" u="none" strike="noStrike" dirty="0">
                        <a:solidFill>
                          <a:srgbClr val="000000"/>
                        </a:solidFill>
                        <a:effectLst/>
                        <a:latin typeface="Arial"/>
                      </a:endParaRPr>
                    </a:p>
                  </a:txBody>
                  <a:tcPr marL="8207" marR="8207" marT="8207" marB="0" anchor="b"/>
                </a:tc>
                <a:tc>
                  <a:txBody>
                    <a:bodyPr/>
                    <a:lstStyle/>
                    <a:p>
                      <a:pPr algn="ctr" fontAlgn="b"/>
                      <a:r>
                        <a:rPr lang="en-US" sz="900" u="none" strike="noStrike" dirty="0" smtClean="0">
                          <a:effectLst/>
                        </a:rPr>
                        <a:t>48</a:t>
                      </a:r>
                      <a:endParaRPr lang="vi-VN" sz="900" b="1" i="0" u="none" strike="noStrike" dirty="0">
                        <a:solidFill>
                          <a:srgbClr val="000000"/>
                        </a:solidFill>
                        <a:effectLst/>
                        <a:latin typeface="Arial"/>
                      </a:endParaRPr>
                    </a:p>
                  </a:txBody>
                  <a:tcPr marL="8207" marR="8207" marT="8207" marB="0" anchor="b"/>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979712" y="357166"/>
            <a:ext cx="4752528" cy="523220"/>
          </a:xfrm>
          <a:prstGeom prst="rect">
            <a:avLst/>
          </a:prstGeom>
          <a:noFill/>
        </p:spPr>
        <p:txBody>
          <a:bodyPr wrap="square" rtlCol="0">
            <a:spAutoFit/>
          </a:bodyPr>
          <a:lstStyle/>
          <a:p>
            <a:r>
              <a:rPr lang="en-US" altLang="zh-TW" sz="2800" b="1" dirty="0" smtClean="0">
                <a:solidFill>
                  <a:srgbClr val="0070C0"/>
                </a:solidFill>
                <a:latin typeface="Arial Unicode MS" pitchFamily="34" charset="-120"/>
                <a:ea typeface="Arial Unicode MS" pitchFamily="34" charset="-120"/>
                <a:cs typeface="Arial Unicode MS" pitchFamily="34" charset="-120"/>
              </a:rPr>
              <a:t>Printing and Hot Stamping </a:t>
            </a:r>
            <a:endParaRPr lang="zh-TW" altLang="en-US" sz="2800" b="1" dirty="0">
              <a:solidFill>
                <a:srgbClr val="0070C0"/>
              </a:solidFill>
              <a:latin typeface="Arial Unicode MS" pitchFamily="34" charset="-120"/>
              <a:ea typeface="Arial Unicode MS" pitchFamily="34" charset="-120"/>
              <a:cs typeface="Arial Unicode MS" pitchFamily="34" charset="-120"/>
            </a:endParaRPr>
          </a:p>
        </p:txBody>
      </p:sp>
      <p:sp>
        <p:nvSpPr>
          <p:cNvPr id="10" name="日期版面配置區 9"/>
          <p:cNvSpPr>
            <a:spLocks noGrp="1"/>
          </p:cNvSpPr>
          <p:nvPr>
            <p:ph type="dt" sz="half" idx="10"/>
          </p:nvPr>
        </p:nvSpPr>
        <p:spPr/>
        <p:txBody>
          <a:bodyPr/>
          <a:lstStyle/>
          <a:p>
            <a:fld id="{05B5CCE3-A201-4F36-B8FB-920D40939E38}" type="datetime1">
              <a:rPr lang="en-US" altLang="zh-TW" smtClean="0"/>
              <a:pPr/>
              <a:t>11/2/2018</a:t>
            </a:fld>
            <a:endParaRPr lang="zh-TW" altLang="en-US"/>
          </a:p>
        </p:txBody>
      </p:sp>
      <p:sp>
        <p:nvSpPr>
          <p:cNvPr id="11" name="テキスト ボックス 2"/>
          <p:cNvSpPr txBox="1">
            <a:spLocks noChangeArrowheads="1"/>
          </p:cNvSpPr>
          <p:nvPr/>
        </p:nvSpPr>
        <p:spPr bwMode="auto">
          <a:xfrm>
            <a:off x="500033" y="1357300"/>
            <a:ext cx="4214843" cy="2862322"/>
          </a:xfrm>
          <a:prstGeom prst="rect">
            <a:avLst/>
          </a:prstGeom>
          <a:noFill/>
          <a:ln w="9525">
            <a:noFill/>
            <a:miter lim="800000"/>
            <a:headEnd/>
            <a:tailEnd/>
          </a:ln>
        </p:spPr>
        <p:txBody>
          <a:bodyPr wrap="square">
            <a:spAutoFit/>
          </a:bodyPr>
          <a:lstStyle/>
          <a:p>
            <a:pPr>
              <a:spcBef>
                <a:spcPct val="0"/>
              </a:spcBef>
              <a:buClrTx/>
              <a:buSzTx/>
            </a:pPr>
            <a:r>
              <a:rPr lang="en-US" altLang="ja-JP" sz="2000" u="sng" dirty="0">
                <a:solidFill>
                  <a:srgbClr val="303469"/>
                </a:solidFill>
                <a:latin typeface="MS PGothic" pitchFamily="34" charset="-128"/>
              </a:rPr>
              <a:t>Production capacity:</a:t>
            </a:r>
          </a:p>
          <a:p>
            <a:pPr>
              <a:spcBef>
                <a:spcPct val="0"/>
              </a:spcBef>
              <a:buClrTx/>
              <a:buSzTx/>
            </a:pPr>
            <a:r>
              <a:rPr lang="en-US" altLang="ja-JP" sz="2000" dirty="0">
                <a:solidFill>
                  <a:srgbClr val="303469"/>
                </a:solidFill>
                <a:latin typeface="MS PGothic" pitchFamily="34" charset="-128"/>
              </a:rPr>
              <a:t>*</a:t>
            </a:r>
            <a:r>
              <a:rPr lang="en-US" altLang="ja-JP" sz="2000" dirty="0" smtClean="0">
                <a:solidFill>
                  <a:srgbClr val="303469"/>
                </a:solidFill>
                <a:latin typeface="MS PGothic" pitchFamily="34" charset="-128"/>
              </a:rPr>
              <a:t>Machine/Equipment:</a:t>
            </a:r>
            <a:r>
              <a:rPr lang="ja-JP" altLang="en-US" sz="2000" dirty="0">
                <a:solidFill>
                  <a:srgbClr val="303469"/>
                </a:solidFill>
                <a:latin typeface="MS PGothic" pitchFamily="34" charset="-128"/>
              </a:rPr>
              <a:t>　</a:t>
            </a:r>
            <a:r>
              <a:rPr lang="en-US" altLang="ja-JP" sz="2000" dirty="0" smtClean="0">
                <a:solidFill>
                  <a:srgbClr val="303469"/>
                </a:solidFill>
                <a:latin typeface="MS PGothic" pitchFamily="34" charset="-128"/>
              </a:rPr>
              <a:t>20 sets</a:t>
            </a:r>
            <a:endParaRPr lang="en-US" altLang="ja-JP" sz="2000" dirty="0">
              <a:solidFill>
                <a:srgbClr val="303469"/>
              </a:solidFill>
              <a:latin typeface="MS PGothic" pitchFamily="34" charset="-128"/>
            </a:endParaRPr>
          </a:p>
          <a:p>
            <a:pPr>
              <a:spcBef>
                <a:spcPct val="0"/>
              </a:spcBef>
              <a:buClrTx/>
              <a:buSzTx/>
            </a:pPr>
            <a:r>
              <a:rPr lang="en-US" altLang="ja-JP" sz="2000" dirty="0">
                <a:solidFill>
                  <a:srgbClr val="303469"/>
                </a:solidFill>
                <a:latin typeface="MS PGothic" pitchFamily="34" charset="-128"/>
              </a:rPr>
              <a:t>*</a:t>
            </a:r>
            <a:r>
              <a:rPr lang="en-US" altLang="ja-JP" sz="2000" dirty="0" err="1">
                <a:solidFill>
                  <a:srgbClr val="303469"/>
                </a:solidFill>
                <a:latin typeface="MS PGothic" pitchFamily="34" charset="-128"/>
              </a:rPr>
              <a:t>Prodution</a:t>
            </a:r>
            <a:r>
              <a:rPr lang="en-US" altLang="ja-JP" sz="2000" dirty="0">
                <a:solidFill>
                  <a:srgbClr val="303469"/>
                </a:solidFill>
                <a:latin typeface="MS PGothic" pitchFamily="34" charset="-128"/>
              </a:rPr>
              <a:t> Qty</a:t>
            </a:r>
            <a:r>
              <a:rPr lang="zh-CN" altLang="en-US" sz="2000" dirty="0" smtClean="0">
                <a:solidFill>
                  <a:srgbClr val="303469"/>
                </a:solidFill>
                <a:latin typeface="MS PGothic" pitchFamily="34" charset="-128"/>
              </a:rPr>
              <a:t>：</a:t>
            </a:r>
            <a:r>
              <a:rPr lang="en-US" altLang="zh-CN" sz="2000" dirty="0" smtClean="0">
                <a:solidFill>
                  <a:srgbClr val="303469"/>
                </a:solidFill>
                <a:latin typeface="MS PGothic" pitchFamily="34" charset="-128"/>
              </a:rPr>
              <a:t>3,0</a:t>
            </a:r>
            <a:r>
              <a:rPr lang="en-US" altLang="ja-JP" sz="2000" dirty="0" smtClean="0">
                <a:solidFill>
                  <a:srgbClr val="303469"/>
                </a:solidFill>
                <a:latin typeface="MS PGothic" pitchFamily="34" charset="-128"/>
              </a:rPr>
              <a:t>00,000/Month</a:t>
            </a:r>
            <a:endParaRPr lang="en-US" altLang="ja-JP" sz="2000" dirty="0">
              <a:solidFill>
                <a:srgbClr val="303469"/>
              </a:solidFill>
              <a:latin typeface="MS PGothic" pitchFamily="34" charset="-128"/>
            </a:endParaRPr>
          </a:p>
          <a:p>
            <a:pPr>
              <a:spcBef>
                <a:spcPct val="0"/>
              </a:spcBef>
              <a:buClrTx/>
              <a:buSzTx/>
            </a:pPr>
            <a:r>
              <a:rPr lang="en-US" altLang="ja-JP" sz="2000" dirty="0">
                <a:solidFill>
                  <a:srgbClr val="303469"/>
                </a:solidFill>
                <a:latin typeface="MS PGothic" pitchFamily="34" charset="-128"/>
              </a:rPr>
              <a:t>*2 shift with 24h producing</a:t>
            </a:r>
          </a:p>
          <a:p>
            <a:pPr>
              <a:spcBef>
                <a:spcPct val="0"/>
              </a:spcBef>
              <a:buClrTx/>
              <a:buSzTx/>
            </a:pPr>
            <a:r>
              <a:rPr lang="en-US" altLang="ja-JP" sz="2000" u="sng" dirty="0" err="1" smtClean="0">
                <a:solidFill>
                  <a:srgbClr val="303469"/>
                </a:solidFill>
                <a:latin typeface="MS PGothic" pitchFamily="34" charset="-128"/>
              </a:rPr>
              <a:t>Speciality</a:t>
            </a:r>
            <a:r>
              <a:rPr lang="zh-CN" altLang="en-US" sz="2000" u="sng" dirty="0" smtClean="0">
                <a:solidFill>
                  <a:srgbClr val="303469"/>
                </a:solidFill>
                <a:latin typeface="MS PGothic" pitchFamily="34" charset="-128"/>
              </a:rPr>
              <a:t>：</a:t>
            </a:r>
            <a:endParaRPr lang="en-US" altLang="ja-JP" sz="2000" dirty="0" smtClean="0">
              <a:solidFill>
                <a:srgbClr val="303469"/>
              </a:solidFill>
              <a:latin typeface="MS PGothic" pitchFamily="34" charset="-128"/>
            </a:endParaRPr>
          </a:p>
          <a:p>
            <a:pPr>
              <a:spcBef>
                <a:spcPct val="0"/>
              </a:spcBef>
              <a:buClrTx/>
              <a:buSzTx/>
            </a:pPr>
            <a:r>
              <a:rPr lang="en-US" altLang="ja-JP" sz="2000" dirty="0" smtClean="0">
                <a:solidFill>
                  <a:srgbClr val="303469"/>
                </a:solidFill>
                <a:latin typeface="MS PGothic" pitchFamily="34" charset="-128"/>
              </a:rPr>
              <a:t>*Appearance part for: </a:t>
            </a:r>
          </a:p>
          <a:p>
            <a:pPr>
              <a:spcBef>
                <a:spcPct val="0"/>
              </a:spcBef>
              <a:buClrTx/>
              <a:buSzTx/>
            </a:pPr>
            <a:r>
              <a:rPr lang="en-US" altLang="ja-JP" sz="2000" dirty="0" smtClean="0">
                <a:solidFill>
                  <a:srgbClr val="303469"/>
                </a:solidFill>
                <a:latin typeface="MS PGothic" pitchFamily="34" charset="-128"/>
              </a:rPr>
              <a:t>Audio</a:t>
            </a:r>
            <a:r>
              <a:rPr lang="zh-CN" altLang="en-US" sz="2000" dirty="0" smtClean="0">
                <a:solidFill>
                  <a:srgbClr val="303469"/>
                </a:solidFill>
                <a:latin typeface="MS PGothic" pitchFamily="34" charset="-128"/>
              </a:rPr>
              <a:t>、</a:t>
            </a:r>
            <a:r>
              <a:rPr lang="en-US" altLang="zh-CN" sz="2000" dirty="0" smtClean="0">
                <a:solidFill>
                  <a:srgbClr val="303469"/>
                </a:solidFill>
                <a:latin typeface="MS PGothic" pitchFamily="34" charset="-128"/>
              </a:rPr>
              <a:t>washing machine</a:t>
            </a:r>
            <a:r>
              <a:rPr lang="zh-CN" altLang="en-US" sz="2000" dirty="0" smtClean="0">
                <a:solidFill>
                  <a:srgbClr val="303469"/>
                </a:solidFill>
                <a:latin typeface="MS PGothic" pitchFamily="34" charset="-128"/>
              </a:rPr>
              <a:t> 、</a:t>
            </a:r>
            <a:r>
              <a:rPr lang="en-US" altLang="zh-CN" sz="2000" dirty="0" smtClean="0">
                <a:solidFill>
                  <a:srgbClr val="303469"/>
                </a:solidFill>
                <a:latin typeface="MS PGothic" pitchFamily="34" charset="-128"/>
              </a:rPr>
              <a:t>Applicant and OA</a:t>
            </a:r>
          </a:p>
          <a:p>
            <a:pPr>
              <a:spcBef>
                <a:spcPct val="0"/>
              </a:spcBef>
              <a:buClrTx/>
              <a:buSzTx/>
            </a:pPr>
            <a:r>
              <a:rPr lang="en-US" altLang="ja-JP" sz="2000" dirty="0" smtClean="0">
                <a:solidFill>
                  <a:srgbClr val="303469"/>
                </a:solidFill>
                <a:latin typeface="MS PGothic" pitchFamily="34" charset="-128"/>
              </a:rPr>
              <a:t>* New hot stamping line </a:t>
            </a:r>
          </a:p>
        </p:txBody>
      </p:sp>
      <p:pic>
        <p:nvPicPr>
          <p:cNvPr id="12" name="Picture 11"/>
          <p:cNvPicPr>
            <a:picLocks noChangeAspect="1"/>
          </p:cNvPicPr>
          <p:nvPr/>
        </p:nvPicPr>
        <p:blipFill rotWithShape="1">
          <a:blip r:embed="rId2"/>
          <a:srcRect l="29066" t="25004" r="35863" b="53900"/>
          <a:stretch/>
        </p:blipFill>
        <p:spPr>
          <a:xfrm>
            <a:off x="217988" y="188640"/>
            <a:ext cx="1329677" cy="882906"/>
          </a:xfrm>
          <a:prstGeom prst="rect">
            <a:avLst/>
          </a:prstGeom>
        </p:spPr>
      </p:pic>
      <p:pic>
        <p:nvPicPr>
          <p:cNvPr id="13" name="Picture 12"/>
          <p:cNvPicPr>
            <a:picLocks noChangeAspect="1"/>
          </p:cNvPicPr>
          <p:nvPr/>
        </p:nvPicPr>
        <p:blipFill rotWithShape="1">
          <a:blip r:embed="rId3"/>
          <a:srcRect l="37633" t="-651" r="35058" b="26814"/>
          <a:stretch/>
        </p:blipFill>
        <p:spPr>
          <a:xfrm>
            <a:off x="5076058" y="880634"/>
            <a:ext cx="3840857" cy="2980413"/>
          </a:xfrm>
          <a:prstGeom prst="rect">
            <a:avLst/>
          </a:prstGeom>
        </p:spPr>
      </p:pic>
      <p:pic>
        <p:nvPicPr>
          <p:cNvPr id="15" name="Picture 14"/>
          <p:cNvPicPr>
            <a:picLocks noChangeAspect="1"/>
          </p:cNvPicPr>
          <p:nvPr/>
        </p:nvPicPr>
        <p:blipFill rotWithShape="1">
          <a:blip r:embed="rId4"/>
          <a:srcRect l="34997" t="5600" r="31470" b="45306"/>
          <a:stretch/>
        </p:blipFill>
        <p:spPr>
          <a:xfrm>
            <a:off x="395539" y="4256137"/>
            <a:ext cx="4319340" cy="2590322"/>
          </a:xfrm>
          <a:prstGeom prst="rect">
            <a:avLst/>
          </a:prstGeom>
        </p:spPr>
      </p:pic>
      <p:pic>
        <p:nvPicPr>
          <p:cNvPr id="9" name="Picture 8"/>
          <p:cNvPicPr>
            <a:picLocks noChangeAspect="1"/>
          </p:cNvPicPr>
          <p:nvPr/>
        </p:nvPicPr>
        <p:blipFill rotWithShape="1">
          <a:blip r:embed="rId5"/>
          <a:srcRect l="36169" t="4558" r="34837" b="28246"/>
          <a:stretch/>
        </p:blipFill>
        <p:spPr>
          <a:xfrm>
            <a:off x="5068831" y="4256139"/>
            <a:ext cx="3542133" cy="258882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28"/>
          <p:cNvSpPr txBox="1">
            <a:spLocks noGrp="1"/>
          </p:cNvSpPr>
          <p:nvPr>
            <p:ph type="title"/>
          </p:nvPr>
        </p:nvSpPr>
        <p:spPr>
          <a:prstGeom prst="rect">
            <a:avLst/>
          </a:prstGeom>
          <a:noFill/>
        </p:spPr>
        <p:txBody>
          <a:bodyPr wrap="square">
            <a:spAutoFit/>
          </a:bodyPr>
          <a:lstStyle/>
          <a:p>
            <a:pPr>
              <a:spcBef>
                <a:spcPts val="0"/>
              </a:spcBef>
              <a:defRPr/>
            </a:pPr>
            <a:r>
              <a:rPr lang="en-US" altLang="ja-JP" sz="2800" b="1" dirty="0" smtClean="0">
                <a:solidFill>
                  <a:srgbClr val="192DE7"/>
                </a:solidFill>
                <a:effectLst>
                  <a:outerShdw blurRad="38100" dist="38100" dir="2700000" algn="tl">
                    <a:srgbClr val="000000">
                      <a:alpha val="43137"/>
                    </a:srgbClr>
                  </a:outerShdw>
                </a:effectLst>
                <a:latin typeface="HGS創英角ﾎﾟｯﾌﾟ体" pitchFamily="50" charset="-128"/>
                <a:ea typeface="HGS創英角ﾎﾟｯﾌﾟ体" pitchFamily="50" charset="-128"/>
                <a:cs typeface="Meiryo UI" pitchFamily="50" charset="-128"/>
              </a:rPr>
              <a:t>Sale percentage</a:t>
            </a:r>
            <a:endParaRPr lang="ja-JP" altLang="en-US" sz="2800" b="1" dirty="0">
              <a:solidFill>
                <a:srgbClr val="192DE7"/>
              </a:solidFill>
              <a:effectLst>
                <a:outerShdw blurRad="38100" dist="38100" dir="2700000" algn="tl">
                  <a:srgbClr val="000000">
                    <a:alpha val="43137"/>
                  </a:srgbClr>
                </a:outerShdw>
              </a:effectLst>
              <a:latin typeface="HGS創英角ﾎﾟｯﾌﾟ体" pitchFamily="50" charset="-128"/>
              <a:ea typeface="HGS創英角ﾎﾟｯﾌﾟ体" pitchFamily="50" charset="-128"/>
              <a:cs typeface="Meiryo UI" pitchFamily="50" charset="-128"/>
            </a:endParaRPr>
          </a:p>
        </p:txBody>
      </p:sp>
      <p:sp>
        <p:nvSpPr>
          <p:cNvPr id="2" name="Text Placeholder 1"/>
          <p:cNvSpPr>
            <a:spLocks noGrp="1"/>
          </p:cNvSpPr>
          <p:nvPr>
            <p:ph type="body" idx="1"/>
          </p:nvPr>
        </p:nvSpPr>
        <p:spPr/>
        <p:txBody>
          <a:bodyPr/>
          <a:lstStyle/>
          <a:p>
            <a:endParaRPr lang="vi-VN" dirty="0"/>
          </a:p>
        </p:txBody>
      </p:sp>
      <p:sp>
        <p:nvSpPr>
          <p:cNvPr id="4" name="日期占位符 3"/>
          <p:cNvSpPr>
            <a:spLocks noGrp="1"/>
          </p:cNvSpPr>
          <p:nvPr>
            <p:ph type="dt" sz="half" idx="10"/>
          </p:nvPr>
        </p:nvSpPr>
        <p:spPr/>
        <p:txBody>
          <a:bodyPr/>
          <a:lstStyle/>
          <a:p>
            <a:fld id="{7B76759E-9845-4768-B77F-274268DACCDB}" type="datetime1">
              <a:rPr lang="en-US" altLang="zh-TW" smtClean="0"/>
              <a:pPr/>
              <a:t>11/2/2018</a:t>
            </a:fld>
            <a:endParaRPr lang="zh-TW" altLang="en-US"/>
          </a:p>
        </p:txBody>
      </p:sp>
      <p:sp>
        <p:nvSpPr>
          <p:cNvPr id="8" name="矩形 7"/>
          <p:cNvSpPr/>
          <p:nvPr/>
        </p:nvSpPr>
        <p:spPr>
          <a:xfrm>
            <a:off x="428598" y="1857364"/>
            <a:ext cx="3063284" cy="1571636"/>
          </a:xfrm>
          <a:prstGeom prst="rect">
            <a:avLst/>
          </a:prstGeom>
          <a:solidFill>
            <a:schemeClr val="accent1">
              <a:lumMod val="40000"/>
              <a:lumOff val="60000"/>
            </a:schemeClr>
          </a:solidFill>
          <a:ln w="34925" cmpd="sng">
            <a:solidFill>
              <a:schemeClr val="accent5"/>
            </a:solidFill>
          </a:ln>
          <a:effectLst>
            <a:outerShdw blurRad="50800" dist="50800" dir="5400000" algn="ctr" rotWithShape="0">
              <a:srgbClr val="92D05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002060"/>
                </a:solidFill>
                <a:latin typeface="宋体" pitchFamily="2" charset="-122"/>
                <a:ea typeface="宋体" pitchFamily="2" charset="-122"/>
              </a:rPr>
              <a:t>Business Percentage</a:t>
            </a:r>
            <a:r>
              <a:rPr lang="ja-JP" altLang="en-US" dirty="0" smtClean="0">
                <a:solidFill>
                  <a:srgbClr val="002060"/>
                </a:solidFill>
                <a:latin typeface="宋体" pitchFamily="2" charset="-122"/>
                <a:ea typeface="宋体" pitchFamily="2" charset="-122"/>
              </a:rPr>
              <a:t>：</a:t>
            </a:r>
            <a:endParaRPr lang="en-US" altLang="ja-JP" dirty="0" smtClean="0">
              <a:solidFill>
                <a:srgbClr val="002060"/>
              </a:solidFill>
              <a:latin typeface="宋体" pitchFamily="2" charset="-122"/>
              <a:ea typeface="宋体" pitchFamily="2" charset="-122"/>
            </a:endParaRPr>
          </a:p>
          <a:p>
            <a:r>
              <a:rPr lang="en-US" altLang="ja-JP" dirty="0" smtClean="0">
                <a:solidFill>
                  <a:srgbClr val="002060"/>
                </a:solidFill>
                <a:latin typeface="宋体" pitchFamily="2" charset="-122"/>
                <a:ea typeface="宋体" pitchFamily="2" charset="-122"/>
              </a:rPr>
              <a:t>OA</a:t>
            </a:r>
            <a:r>
              <a:rPr lang="ja-JP" altLang="en-US" dirty="0" smtClean="0">
                <a:solidFill>
                  <a:srgbClr val="002060"/>
                </a:solidFill>
                <a:latin typeface="宋体" pitchFamily="2" charset="-122"/>
                <a:ea typeface="宋体" pitchFamily="2" charset="-122"/>
              </a:rPr>
              <a:t>：</a:t>
            </a:r>
            <a:r>
              <a:rPr lang="en-US" altLang="ja-JP" dirty="0" smtClean="0">
                <a:solidFill>
                  <a:srgbClr val="002060"/>
                </a:solidFill>
                <a:latin typeface="宋体" pitchFamily="2" charset="-122"/>
                <a:ea typeface="宋体" pitchFamily="2" charset="-122"/>
              </a:rPr>
              <a:t>30%</a:t>
            </a:r>
          </a:p>
          <a:p>
            <a:r>
              <a:rPr lang="en-US" altLang="ja-JP" dirty="0" smtClean="0">
                <a:solidFill>
                  <a:srgbClr val="002060"/>
                </a:solidFill>
                <a:latin typeface="宋体" pitchFamily="2" charset="-122"/>
                <a:ea typeface="宋体" pitchFamily="2" charset="-122"/>
              </a:rPr>
              <a:t>APP</a:t>
            </a:r>
            <a:r>
              <a:rPr lang="ja-JP" altLang="en-US" dirty="0" smtClean="0">
                <a:solidFill>
                  <a:srgbClr val="002060"/>
                </a:solidFill>
                <a:latin typeface="宋体" pitchFamily="2" charset="-122"/>
                <a:ea typeface="宋体" pitchFamily="2" charset="-122"/>
              </a:rPr>
              <a:t>：</a:t>
            </a:r>
            <a:r>
              <a:rPr lang="en-US" altLang="ja-JP" dirty="0" smtClean="0">
                <a:solidFill>
                  <a:srgbClr val="002060"/>
                </a:solidFill>
                <a:latin typeface="宋体" pitchFamily="2" charset="-122"/>
                <a:ea typeface="宋体" pitchFamily="2" charset="-122"/>
              </a:rPr>
              <a:t>30%</a:t>
            </a:r>
          </a:p>
          <a:p>
            <a:r>
              <a:rPr lang="en-US" altLang="ja-JP" dirty="0" smtClean="0">
                <a:solidFill>
                  <a:srgbClr val="002060"/>
                </a:solidFill>
                <a:latin typeface="宋体" pitchFamily="2" charset="-122"/>
                <a:ea typeface="宋体" pitchFamily="2" charset="-122"/>
              </a:rPr>
              <a:t>Motorbike</a:t>
            </a:r>
            <a:r>
              <a:rPr lang="ja-JP" altLang="en-US" dirty="0" smtClean="0">
                <a:solidFill>
                  <a:srgbClr val="002060"/>
                </a:solidFill>
                <a:latin typeface="宋体" pitchFamily="2" charset="-122"/>
                <a:ea typeface="宋体" pitchFamily="2" charset="-122"/>
              </a:rPr>
              <a:t>：</a:t>
            </a:r>
            <a:r>
              <a:rPr lang="en-US" altLang="ja-JP" dirty="0">
                <a:solidFill>
                  <a:srgbClr val="002060"/>
                </a:solidFill>
                <a:latin typeface="宋体" pitchFamily="2" charset="-122"/>
                <a:ea typeface="宋体" pitchFamily="2" charset="-122"/>
              </a:rPr>
              <a:t>4</a:t>
            </a:r>
            <a:r>
              <a:rPr lang="en-US" altLang="ja-JP" dirty="0" smtClean="0">
                <a:solidFill>
                  <a:srgbClr val="002060"/>
                </a:solidFill>
                <a:latin typeface="宋体" pitchFamily="2" charset="-122"/>
                <a:ea typeface="宋体" pitchFamily="2" charset="-122"/>
              </a:rPr>
              <a:t>0%</a:t>
            </a:r>
          </a:p>
        </p:txBody>
      </p:sp>
      <p:sp>
        <p:nvSpPr>
          <p:cNvPr id="9" name="矩形 8"/>
          <p:cNvSpPr/>
          <p:nvPr/>
        </p:nvSpPr>
        <p:spPr>
          <a:xfrm>
            <a:off x="5652122" y="3429001"/>
            <a:ext cx="3063284" cy="1571636"/>
          </a:xfrm>
          <a:prstGeom prst="rect">
            <a:avLst/>
          </a:prstGeom>
          <a:solidFill>
            <a:schemeClr val="accent1">
              <a:lumMod val="40000"/>
              <a:lumOff val="60000"/>
            </a:schemeClr>
          </a:solidFill>
          <a:ln w="34925" cmpd="sng">
            <a:solidFill>
              <a:schemeClr val="accent5"/>
            </a:solidFill>
          </a:ln>
          <a:effectLst>
            <a:outerShdw blurRad="50800" dist="50800" dir="5400000" algn="ctr" rotWithShape="0">
              <a:srgbClr val="92D05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002060"/>
                </a:solidFill>
              </a:rPr>
              <a:t>Division Percentage</a:t>
            </a:r>
            <a:r>
              <a:rPr lang="ja-JP" altLang="en-US" dirty="0" smtClean="0">
                <a:solidFill>
                  <a:srgbClr val="002060"/>
                </a:solidFill>
              </a:rPr>
              <a:t>：</a:t>
            </a:r>
            <a:endParaRPr lang="en-US" altLang="ja-JP" dirty="0" smtClean="0">
              <a:solidFill>
                <a:srgbClr val="002060"/>
              </a:solidFill>
            </a:endParaRPr>
          </a:p>
          <a:p>
            <a:r>
              <a:rPr lang="en-US" altLang="ja-JP" dirty="0" smtClean="0">
                <a:solidFill>
                  <a:srgbClr val="002060"/>
                </a:solidFill>
                <a:latin typeface="宋体" pitchFamily="2" charset="-122"/>
                <a:ea typeface="宋体" pitchFamily="2" charset="-122"/>
              </a:rPr>
              <a:t>Machine service</a:t>
            </a:r>
            <a:r>
              <a:rPr lang="ja-JP" altLang="en-US" dirty="0" smtClean="0">
                <a:solidFill>
                  <a:srgbClr val="002060"/>
                </a:solidFill>
                <a:latin typeface="宋体" pitchFamily="2" charset="-122"/>
                <a:ea typeface="宋体" pitchFamily="2" charset="-122"/>
              </a:rPr>
              <a:t>：</a:t>
            </a:r>
            <a:r>
              <a:rPr lang="en-US" altLang="ja-JP" dirty="0" smtClean="0">
                <a:solidFill>
                  <a:srgbClr val="002060"/>
                </a:solidFill>
                <a:latin typeface="宋体" pitchFamily="2" charset="-122"/>
                <a:ea typeface="宋体" pitchFamily="2" charset="-122"/>
              </a:rPr>
              <a:t>50%</a:t>
            </a:r>
          </a:p>
          <a:p>
            <a:r>
              <a:rPr lang="en-US" altLang="ja-JP" dirty="0" smtClean="0">
                <a:solidFill>
                  <a:srgbClr val="002060"/>
                </a:solidFill>
                <a:latin typeface="宋体" pitchFamily="2" charset="-122"/>
                <a:ea typeface="宋体" pitchFamily="2" charset="-122"/>
              </a:rPr>
              <a:t>MO </a:t>
            </a:r>
            <a:r>
              <a:rPr lang="ja-JP" altLang="en-US" dirty="0" smtClean="0">
                <a:solidFill>
                  <a:srgbClr val="002060"/>
                </a:solidFill>
                <a:latin typeface="宋体" pitchFamily="2" charset="-122"/>
                <a:ea typeface="宋体" pitchFamily="2" charset="-122"/>
              </a:rPr>
              <a:t>：</a:t>
            </a:r>
            <a:r>
              <a:rPr lang="en-US" altLang="ja-JP" dirty="0" smtClean="0">
                <a:solidFill>
                  <a:srgbClr val="002060"/>
                </a:solidFill>
                <a:latin typeface="宋体" pitchFamily="2" charset="-122"/>
                <a:ea typeface="宋体" pitchFamily="2" charset="-122"/>
              </a:rPr>
              <a:t>30%</a:t>
            </a:r>
          </a:p>
          <a:p>
            <a:r>
              <a:rPr lang="en-US" altLang="ja-JP" dirty="0" smtClean="0">
                <a:solidFill>
                  <a:srgbClr val="002060"/>
                </a:solidFill>
                <a:latin typeface="宋体" pitchFamily="2" charset="-122"/>
                <a:ea typeface="宋体" pitchFamily="2" charset="-122"/>
              </a:rPr>
              <a:t>Printing &amp; Hot</a:t>
            </a:r>
            <a:r>
              <a:rPr lang="ja-JP" altLang="en-US" dirty="0" smtClean="0">
                <a:solidFill>
                  <a:srgbClr val="002060"/>
                </a:solidFill>
                <a:latin typeface="宋体" pitchFamily="2" charset="-122"/>
                <a:ea typeface="宋体" pitchFamily="2" charset="-122"/>
              </a:rPr>
              <a:t>：</a:t>
            </a:r>
            <a:r>
              <a:rPr lang="en-US" altLang="ja-JP" dirty="0">
                <a:solidFill>
                  <a:srgbClr val="002060"/>
                </a:solidFill>
                <a:latin typeface="宋体" pitchFamily="2" charset="-122"/>
                <a:ea typeface="宋体" pitchFamily="2" charset="-122"/>
              </a:rPr>
              <a:t>2</a:t>
            </a:r>
            <a:r>
              <a:rPr lang="en-US" altLang="ja-JP" dirty="0" smtClean="0">
                <a:solidFill>
                  <a:srgbClr val="002060"/>
                </a:solidFill>
                <a:latin typeface="宋体" pitchFamily="2" charset="-122"/>
                <a:ea typeface="宋体" pitchFamily="2" charset="-122"/>
              </a:rPr>
              <a:t>0</a:t>
            </a:r>
            <a:r>
              <a:rPr lang="ja-JP" altLang="en-US" dirty="0" smtClean="0">
                <a:solidFill>
                  <a:srgbClr val="002060"/>
                </a:solidFill>
                <a:latin typeface="宋体" pitchFamily="2" charset="-122"/>
                <a:ea typeface="宋体" pitchFamily="2" charset="-122"/>
              </a:rPr>
              <a:t>％</a:t>
            </a:r>
            <a:endParaRPr lang="en-US" altLang="ja-JP" dirty="0" smtClean="0">
              <a:solidFill>
                <a:srgbClr val="002060"/>
              </a:solidFill>
              <a:latin typeface="宋体" pitchFamily="2" charset="-122"/>
              <a:ea typeface="宋体" pitchFamily="2" charset="-122"/>
            </a:endParaRPr>
          </a:p>
        </p:txBody>
      </p:sp>
      <p:pic>
        <p:nvPicPr>
          <p:cNvPr id="10" name="Picture 9"/>
          <p:cNvPicPr>
            <a:picLocks noChangeAspect="1"/>
          </p:cNvPicPr>
          <p:nvPr/>
        </p:nvPicPr>
        <p:blipFill rotWithShape="1">
          <a:blip r:embed="rId2"/>
          <a:srcRect l="29066" t="25004" r="35863" b="53900"/>
          <a:stretch/>
        </p:blipFill>
        <p:spPr>
          <a:xfrm>
            <a:off x="217988" y="188640"/>
            <a:ext cx="1833733" cy="108012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71736" y="1285860"/>
            <a:ext cx="3714776" cy="581772"/>
          </a:xfrm>
        </p:spPr>
        <p:txBody>
          <a:bodyPr>
            <a:normAutofit fontScale="90000"/>
          </a:bodyPr>
          <a:lstStyle/>
          <a:p>
            <a:r>
              <a:rPr lang="en-US" altLang="zh-TW" dirty="0" smtClean="0"/>
              <a:t/>
            </a:r>
            <a:br>
              <a:rPr lang="en-US" altLang="zh-TW" dirty="0" smtClean="0"/>
            </a:br>
            <a:endParaRPr lang="zh-TW" altLang="en-US" dirty="0"/>
          </a:p>
        </p:txBody>
      </p:sp>
      <p:sp>
        <p:nvSpPr>
          <p:cNvPr id="21" name="日期版面配置區 20"/>
          <p:cNvSpPr>
            <a:spLocks noGrp="1"/>
          </p:cNvSpPr>
          <p:nvPr>
            <p:ph type="dt" sz="half" idx="10"/>
          </p:nvPr>
        </p:nvSpPr>
        <p:spPr/>
        <p:txBody>
          <a:bodyPr/>
          <a:lstStyle/>
          <a:p>
            <a:fld id="{D37920DB-8B23-4C26-88E7-88C1F6397609}" type="datetime1">
              <a:rPr lang="en-US" altLang="zh-TW" smtClean="0"/>
              <a:pPr/>
              <a:t>11/2/2018</a:t>
            </a:fld>
            <a:endParaRPr lang="zh-TW" altLang="en-US"/>
          </a:p>
        </p:txBody>
      </p:sp>
      <p:sp>
        <p:nvSpPr>
          <p:cNvPr id="6" name="文字方塊 5"/>
          <p:cNvSpPr txBox="1"/>
          <p:nvPr/>
        </p:nvSpPr>
        <p:spPr>
          <a:xfrm>
            <a:off x="2643175" y="1571612"/>
            <a:ext cx="3786215" cy="523220"/>
          </a:xfrm>
          <a:prstGeom prst="rect">
            <a:avLst/>
          </a:prstGeom>
          <a:noFill/>
        </p:spPr>
        <p:txBody>
          <a:bodyPr wrap="square" rtlCol="0">
            <a:spAutoFit/>
          </a:bodyPr>
          <a:lstStyle/>
          <a:p>
            <a:r>
              <a:rPr lang="en-US" altLang="zh-TW" sz="2800" b="1" dirty="0" smtClean="0">
                <a:solidFill>
                  <a:srgbClr val="002060"/>
                </a:solidFill>
                <a:latin typeface="Arial Unicode MS" pitchFamily="34" charset="-120"/>
                <a:ea typeface="Arial Unicode MS" pitchFamily="34" charset="-120"/>
                <a:cs typeface="Arial Unicode MS" pitchFamily="34" charset="-120"/>
              </a:rPr>
              <a:t> </a:t>
            </a:r>
            <a:endParaRPr lang="zh-TW" altLang="en-US" sz="2800" b="1" dirty="0">
              <a:solidFill>
                <a:srgbClr val="002060"/>
              </a:solidFill>
              <a:latin typeface="Arial Unicode MS" pitchFamily="34" charset="-120"/>
              <a:ea typeface="Arial Unicode MS" pitchFamily="34" charset="-120"/>
              <a:cs typeface="Arial Unicode MS" pitchFamily="34" charset="-120"/>
            </a:endParaRPr>
          </a:p>
        </p:txBody>
      </p:sp>
      <p:sp>
        <p:nvSpPr>
          <p:cNvPr id="17" name="文字方塊 16"/>
          <p:cNvSpPr txBox="1"/>
          <p:nvPr/>
        </p:nvSpPr>
        <p:spPr>
          <a:xfrm>
            <a:off x="2214545" y="285728"/>
            <a:ext cx="4786347" cy="523220"/>
          </a:xfrm>
          <a:prstGeom prst="rect">
            <a:avLst/>
          </a:prstGeom>
          <a:noFill/>
        </p:spPr>
        <p:txBody>
          <a:bodyPr wrap="square" rtlCol="0">
            <a:spAutoFit/>
          </a:bodyPr>
          <a:lstStyle/>
          <a:p>
            <a:r>
              <a:rPr lang="zh-TW" altLang="en-US" sz="2500" dirty="0" smtClean="0"/>
              <a:t>                </a:t>
            </a:r>
            <a:r>
              <a:rPr lang="en-US" altLang="zh-TW" sz="2800" b="1" dirty="0" smtClean="0">
                <a:solidFill>
                  <a:schemeClr val="accent1"/>
                </a:solidFill>
              </a:rPr>
              <a:t>Products   </a:t>
            </a:r>
            <a:endParaRPr lang="zh-TW" altLang="en-US" sz="2800" b="1" dirty="0" smtClean="0">
              <a:solidFill>
                <a:schemeClr val="accent1"/>
              </a:solidFill>
            </a:endParaRPr>
          </a:p>
        </p:txBody>
      </p:sp>
      <p:sp>
        <p:nvSpPr>
          <p:cNvPr id="26" name="圆角矩形 25"/>
          <p:cNvSpPr/>
          <p:nvPr/>
        </p:nvSpPr>
        <p:spPr>
          <a:xfrm>
            <a:off x="285721" y="1142985"/>
            <a:ext cx="3929091"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t>Injectiion</a:t>
            </a:r>
            <a:r>
              <a:rPr lang="en-US" altLang="zh-CN" dirty="0" smtClean="0"/>
              <a:t>  Plastic Parts</a:t>
            </a:r>
          </a:p>
        </p:txBody>
      </p:sp>
      <p:sp>
        <p:nvSpPr>
          <p:cNvPr id="33" name="圆角矩形 32"/>
          <p:cNvSpPr/>
          <p:nvPr/>
        </p:nvSpPr>
        <p:spPr>
          <a:xfrm>
            <a:off x="355448" y="3714753"/>
            <a:ext cx="4000528"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Printing  Parts</a:t>
            </a:r>
          </a:p>
        </p:txBody>
      </p:sp>
      <p:pic>
        <p:nvPicPr>
          <p:cNvPr id="24" name="Picture 23"/>
          <p:cNvPicPr>
            <a:picLocks noChangeAspect="1"/>
          </p:cNvPicPr>
          <p:nvPr/>
        </p:nvPicPr>
        <p:blipFill rotWithShape="1">
          <a:blip r:embed="rId2"/>
          <a:srcRect l="29066" t="25004" r="35863" b="53900"/>
          <a:stretch/>
        </p:blipFill>
        <p:spPr>
          <a:xfrm>
            <a:off x="217988" y="188640"/>
            <a:ext cx="1329677" cy="882906"/>
          </a:xfrm>
          <a:prstGeom prst="rect">
            <a:avLst/>
          </a:prstGeom>
        </p:spPr>
      </p:pic>
      <p:pic>
        <p:nvPicPr>
          <p:cNvPr id="27" name="Picture 26"/>
          <p:cNvPicPr>
            <a:picLocks noChangeAspect="1"/>
          </p:cNvPicPr>
          <p:nvPr/>
        </p:nvPicPr>
        <p:blipFill rotWithShape="1">
          <a:blip r:embed="rId3"/>
          <a:srcRect l="36315" t="50658" r="37621" b="29678"/>
          <a:stretch/>
        </p:blipFill>
        <p:spPr>
          <a:xfrm>
            <a:off x="554815" y="1809026"/>
            <a:ext cx="3390900" cy="1438275"/>
          </a:xfrm>
          <a:prstGeom prst="rect">
            <a:avLst/>
          </a:prstGeom>
        </p:spPr>
      </p:pic>
      <p:sp>
        <p:nvSpPr>
          <p:cNvPr id="36" name="圆角矩形 32"/>
          <p:cNvSpPr/>
          <p:nvPr/>
        </p:nvSpPr>
        <p:spPr>
          <a:xfrm>
            <a:off x="4788024" y="2528163"/>
            <a:ext cx="4000528"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Hot Stamping  Parts</a:t>
            </a:r>
          </a:p>
        </p:txBody>
      </p:sp>
      <p:pic>
        <p:nvPicPr>
          <p:cNvPr id="11" name="Picture 10"/>
          <p:cNvPicPr>
            <a:picLocks noChangeAspect="1"/>
          </p:cNvPicPr>
          <p:nvPr/>
        </p:nvPicPr>
        <p:blipFill rotWithShape="1">
          <a:blip r:embed="rId4"/>
          <a:srcRect l="30677" t="7553" r="39963" b="31632"/>
          <a:stretch/>
        </p:blipFill>
        <p:spPr>
          <a:xfrm>
            <a:off x="6783473" y="577509"/>
            <a:ext cx="1585441" cy="1846386"/>
          </a:xfrm>
          <a:prstGeom prst="rect">
            <a:avLst/>
          </a:prstGeom>
        </p:spPr>
      </p:pic>
      <p:pic>
        <p:nvPicPr>
          <p:cNvPr id="12" name="Picture 11"/>
          <p:cNvPicPr>
            <a:picLocks noChangeAspect="1"/>
          </p:cNvPicPr>
          <p:nvPr/>
        </p:nvPicPr>
        <p:blipFill rotWithShape="1">
          <a:blip r:embed="rId5"/>
          <a:srcRect l="30897" t="8334" r="33594" b="29158"/>
          <a:stretch/>
        </p:blipFill>
        <p:spPr>
          <a:xfrm>
            <a:off x="4911666" y="703998"/>
            <a:ext cx="1517724" cy="1809180"/>
          </a:xfrm>
          <a:prstGeom prst="rect">
            <a:avLst/>
          </a:prstGeom>
        </p:spPr>
      </p:pic>
      <p:pic>
        <p:nvPicPr>
          <p:cNvPr id="13" name="Picture 12"/>
          <p:cNvPicPr>
            <a:picLocks noChangeAspect="1"/>
          </p:cNvPicPr>
          <p:nvPr/>
        </p:nvPicPr>
        <p:blipFill rotWithShape="1">
          <a:blip r:embed="rId6"/>
          <a:srcRect l="36681" t="8856" r="39232" b="31241"/>
          <a:stretch/>
        </p:blipFill>
        <p:spPr>
          <a:xfrm>
            <a:off x="5004048" y="2885353"/>
            <a:ext cx="1531144" cy="2140809"/>
          </a:xfrm>
          <a:prstGeom prst="rect">
            <a:avLst/>
          </a:prstGeom>
        </p:spPr>
      </p:pic>
      <p:pic>
        <p:nvPicPr>
          <p:cNvPr id="14" name="Picture 13"/>
          <p:cNvPicPr>
            <a:picLocks noChangeAspect="1"/>
          </p:cNvPicPr>
          <p:nvPr/>
        </p:nvPicPr>
        <p:blipFill rotWithShape="1">
          <a:blip r:embed="rId7"/>
          <a:srcRect l="33752" t="22530" r="30885" b="39445"/>
          <a:stretch/>
        </p:blipFill>
        <p:spPr>
          <a:xfrm>
            <a:off x="6638375" y="3218430"/>
            <a:ext cx="2439239" cy="147465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8596" y="642918"/>
            <a:ext cx="8229600" cy="357190"/>
          </a:xfrm>
        </p:spPr>
        <p:txBody>
          <a:bodyPr>
            <a:normAutofit fontScale="90000"/>
          </a:bodyPr>
          <a:lstStyle/>
          <a:p>
            <a:r>
              <a:rPr lang="en-US" altLang="zh-TW" smtClean="0"/>
              <a:t/>
            </a:r>
            <a:br>
              <a:rPr lang="en-US" altLang="zh-TW" smtClean="0"/>
            </a:br>
            <a:endParaRPr lang="zh-TW" altLang="en-US" dirty="0"/>
          </a:p>
        </p:txBody>
      </p:sp>
      <p:sp>
        <p:nvSpPr>
          <p:cNvPr id="48" name="内容占位符 47"/>
          <p:cNvSpPr>
            <a:spLocks noGrp="1"/>
          </p:cNvSpPr>
          <p:nvPr>
            <p:ph idx="1"/>
          </p:nvPr>
        </p:nvSpPr>
        <p:spPr>
          <a:xfrm>
            <a:off x="500035" y="1357298"/>
            <a:ext cx="2400288" cy="421950"/>
          </a:xfrm>
        </p:spPr>
        <p:txBody>
          <a:bodyPr>
            <a:normAutofit/>
          </a:bodyPr>
          <a:lstStyle/>
          <a:p>
            <a:pPr>
              <a:buNone/>
            </a:pPr>
            <a:r>
              <a:rPr lang="en-US" altLang="zh-CN" smtClean="0">
                <a:solidFill>
                  <a:srgbClr val="002060"/>
                </a:solidFill>
              </a:rPr>
              <a:t>Direct business</a:t>
            </a:r>
            <a:endParaRPr lang="zh-CN" altLang="en-US" dirty="0">
              <a:solidFill>
                <a:srgbClr val="002060"/>
              </a:solidFill>
            </a:endParaRPr>
          </a:p>
        </p:txBody>
      </p:sp>
      <p:sp>
        <p:nvSpPr>
          <p:cNvPr id="47" name="日期版面配置區 46"/>
          <p:cNvSpPr>
            <a:spLocks noGrp="1"/>
          </p:cNvSpPr>
          <p:nvPr>
            <p:ph type="dt" sz="half" idx="10"/>
          </p:nvPr>
        </p:nvSpPr>
        <p:spPr>
          <a:xfrm>
            <a:off x="571474" y="6286521"/>
            <a:ext cx="1500199" cy="357190"/>
          </a:xfrm>
        </p:spPr>
        <p:txBody>
          <a:bodyPr/>
          <a:lstStyle/>
          <a:p>
            <a:r>
              <a:rPr lang="en-US" altLang="zh-TW" dirty="0" smtClean="0"/>
              <a:t>2018.10.10</a:t>
            </a:r>
            <a:endParaRPr lang="zh-TW" altLang="en-US" dirty="0"/>
          </a:p>
        </p:txBody>
      </p:sp>
      <p:sp>
        <p:nvSpPr>
          <p:cNvPr id="5" name="文字方塊 4"/>
          <p:cNvSpPr txBox="1"/>
          <p:nvPr/>
        </p:nvSpPr>
        <p:spPr>
          <a:xfrm>
            <a:off x="2357421" y="214291"/>
            <a:ext cx="4786347" cy="523220"/>
          </a:xfrm>
          <a:prstGeom prst="rect">
            <a:avLst/>
          </a:prstGeom>
          <a:noFill/>
        </p:spPr>
        <p:txBody>
          <a:bodyPr wrap="square" rtlCol="0">
            <a:spAutoFit/>
          </a:bodyPr>
          <a:lstStyle/>
          <a:p>
            <a:r>
              <a:rPr lang="en-US" altLang="zh-TW" sz="2400" b="1" dirty="0" smtClean="0">
                <a:solidFill>
                  <a:srgbClr val="002060"/>
                </a:solidFill>
                <a:latin typeface="Arial Unicode MS" pitchFamily="34" charset="-120"/>
                <a:ea typeface="Arial Unicode MS" pitchFamily="34" charset="-120"/>
                <a:cs typeface="Arial Unicode MS" pitchFamily="34" charset="-120"/>
              </a:rPr>
              <a:t>     </a:t>
            </a:r>
            <a:r>
              <a:rPr lang="zh-TW" altLang="en-US" sz="2400" b="1" dirty="0" smtClean="0">
                <a:solidFill>
                  <a:srgbClr val="002060"/>
                </a:solidFill>
                <a:latin typeface="Arial Unicode MS" pitchFamily="34" charset="-120"/>
                <a:ea typeface="Arial Unicode MS" pitchFamily="34" charset="-120"/>
                <a:cs typeface="Arial Unicode MS" pitchFamily="34" charset="-120"/>
              </a:rPr>
              <a:t>　</a:t>
            </a:r>
            <a:r>
              <a:rPr lang="en-US" altLang="zh-TW" sz="2800" b="1" dirty="0" smtClean="0">
                <a:solidFill>
                  <a:schemeClr val="accent1"/>
                </a:solidFill>
                <a:latin typeface="Arial Unicode MS" pitchFamily="34" charset="-120"/>
                <a:ea typeface="Arial Unicode MS" pitchFamily="34" charset="-120"/>
                <a:cs typeface="Arial Unicode MS" pitchFamily="34" charset="-120"/>
              </a:rPr>
              <a:t>Our Main Customer </a:t>
            </a:r>
          </a:p>
        </p:txBody>
      </p:sp>
      <p:pic>
        <p:nvPicPr>
          <p:cNvPr id="27660" name="Picture 12" descr="http://www.liteon.com/images/tw/nav_about_w.gif">
            <a:hlinkClick r:id="rId2"/>
          </p:cNvPr>
          <p:cNvPicPr>
            <a:picLocks noChangeAspect="1" noChangeArrowheads="1"/>
          </p:cNvPicPr>
          <p:nvPr/>
        </p:nvPicPr>
        <p:blipFill>
          <a:blip r:embed="rId3"/>
          <a:srcRect/>
          <a:stretch>
            <a:fillRect/>
          </a:stretch>
        </p:blipFill>
        <p:spPr bwMode="auto">
          <a:xfrm>
            <a:off x="2" y="2"/>
            <a:ext cx="514351" cy="123825"/>
          </a:xfrm>
          <a:prstGeom prst="rect">
            <a:avLst/>
          </a:prstGeom>
          <a:noFill/>
        </p:spPr>
      </p:pic>
      <p:pic>
        <p:nvPicPr>
          <p:cNvPr id="27661" name="Picture 13" descr="http://www.liteon.com/images/tw/nav_press_w.gif">
            <a:hlinkClick r:id="rId4"/>
          </p:cNvPr>
          <p:cNvPicPr>
            <a:picLocks noChangeAspect="1" noChangeArrowheads="1"/>
          </p:cNvPicPr>
          <p:nvPr/>
        </p:nvPicPr>
        <p:blipFill>
          <a:blip r:embed="rId3"/>
          <a:srcRect/>
          <a:stretch>
            <a:fillRect/>
          </a:stretch>
        </p:blipFill>
        <p:spPr bwMode="auto">
          <a:xfrm>
            <a:off x="2" y="2"/>
            <a:ext cx="514351" cy="123825"/>
          </a:xfrm>
          <a:prstGeom prst="rect">
            <a:avLst/>
          </a:prstGeom>
          <a:noFill/>
        </p:spPr>
      </p:pic>
      <p:pic>
        <p:nvPicPr>
          <p:cNvPr id="27662" name="Picture 14" descr="http://www.liteon.com/images/tw/nav_invest_w.gif">
            <a:hlinkClick r:id="rId5"/>
          </p:cNvPr>
          <p:cNvPicPr>
            <a:picLocks noChangeAspect="1" noChangeArrowheads="1"/>
          </p:cNvPicPr>
          <p:nvPr/>
        </p:nvPicPr>
        <p:blipFill>
          <a:blip r:embed="rId6"/>
          <a:srcRect/>
          <a:stretch>
            <a:fillRect/>
          </a:stretch>
        </p:blipFill>
        <p:spPr bwMode="auto">
          <a:xfrm>
            <a:off x="0" y="2"/>
            <a:ext cx="638175" cy="123825"/>
          </a:xfrm>
          <a:prstGeom prst="rect">
            <a:avLst/>
          </a:prstGeom>
          <a:noFill/>
        </p:spPr>
      </p:pic>
      <p:pic>
        <p:nvPicPr>
          <p:cNvPr id="27663" name="Picture 15" descr="http://www.liteon.com/images/tw/nav_product_w.gif">
            <a:hlinkClick r:id="rId7"/>
          </p:cNvPr>
          <p:cNvPicPr>
            <a:picLocks noChangeAspect="1" noChangeArrowheads="1"/>
          </p:cNvPicPr>
          <p:nvPr/>
        </p:nvPicPr>
        <p:blipFill>
          <a:blip r:embed="rId8"/>
          <a:srcRect/>
          <a:stretch>
            <a:fillRect/>
          </a:stretch>
        </p:blipFill>
        <p:spPr bwMode="auto">
          <a:xfrm>
            <a:off x="1" y="2"/>
            <a:ext cx="628651" cy="123825"/>
          </a:xfrm>
          <a:prstGeom prst="rect">
            <a:avLst/>
          </a:prstGeom>
          <a:noFill/>
        </p:spPr>
      </p:pic>
      <p:pic>
        <p:nvPicPr>
          <p:cNvPr id="27664" name="Picture 16" descr="http://www.liteon.com/images/tw/nav_global_w.gif">
            <a:hlinkClick r:id="rId9"/>
          </p:cNvPr>
          <p:cNvPicPr>
            <a:picLocks noChangeAspect="1" noChangeArrowheads="1"/>
          </p:cNvPicPr>
          <p:nvPr/>
        </p:nvPicPr>
        <p:blipFill>
          <a:blip r:embed="rId10"/>
          <a:srcRect/>
          <a:stretch>
            <a:fillRect/>
          </a:stretch>
        </p:blipFill>
        <p:spPr bwMode="auto">
          <a:xfrm>
            <a:off x="0" y="2"/>
            <a:ext cx="762000" cy="123825"/>
          </a:xfrm>
          <a:prstGeom prst="rect">
            <a:avLst/>
          </a:prstGeom>
          <a:noFill/>
        </p:spPr>
      </p:pic>
      <p:pic>
        <p:nvPicPr>
          <p:cNvPr id="27665" name="Picture 17" descr="http://www.liteon.com/images/tw/nav_innovate_w.gif">
            <a:hlinkClick r:id="rId11"/>
          </p:cNvPr>
          <p:cNvPicPr>
            <a:picLocks noChangeAspect="1" noChangeArrowheads="1"/>
          </p:cNvPicPr>
          <p:nvPr/>
        </p:nvPicPr>
        <p:blipFill>
          <a:blip r:embed="rId8"/>
          <a:srcRect/>
          <a:stretch>
            <a:fillRect/>
          </a:stretch>
        </p:blipFill>
        <p:spPr bwMode="auto">
          <a:xfrm>
            <a:off x="1" y="2"/>
            <a:ext cx="628651" cy="123825"/>
          </a:xfrm>
          <a:prstGeom prst="rect">
            <a:avLst/>
          </a:prstGeom>
          <a:noFill/>
        </p:spPr>
      </p:pic>
      <p:pic>
        <p:nvPicPr>
          <p:cNvPr id="27666" name="Picture 18" descr="http://www.liteon.com/images/tw/nav_employment_w.gif">
            <a:hlinkClick r:id="rId12"/>
          </p:cNvPr>
          <p:cNvPicPr>
            <a:picLocks noChangeAspect="1" noChangeArrowheads="1"/>
          </p:cNvPicPr>
          <p:nvPr/>
        </p:nvPicPr>
        <p:blipFill>
          <a:blip r:embed="rId3"/>
          <a:srcRect/>
          <a:stretch>
            <a:fillRect/>
          </a:stretch>
        </p:blipFill>
        <p:spPr bwMode="auto">
          <a:xfrm>
            <a:off x="2" y="2"/>
            <a:ext cx="514351" cy="123825"/>
          </a:xfrm>
          <a:prstGeom prst="rect">
            <a:avLst/>
          </a:prstGeom>
          <a:noFill/>
        </p:spPr>
      </p:pic>
      <p:pic>
        <p:nvPicPr>
          <p:cNvPr id="27667" name="Picture 19" descr="http://www.liteon.com/images/icon_square_o.gif"/>
          <p:cNvPicPr>
            <a:picLocks noChangeAspect="1" noChangeArrowheads="1"/>
          </p:cNvPicPr>
          <p:nvPr/>
        </p:nvPicPr>
        <p:blipFill>
          <a:blip r:embed="rId13"/>
          <a:srcRect/>
          <a:stretch>
            <a:fillRect/>
          </a:stretch>
        </p:blipFill>
        <p:spPr bwMode="auto">
          <a:xfrm>
            <a:off x="3" y="0"/>
            <a:ext cx="28575" cy="57150"/>
          </a:xfrm>
          <a:prstGeom prst="rect">
            <a:avLst/>
          </a:prstGeom>
          <a:noFill/>
        </p:spPr>
      </p:pic>
      <p:pic>
        <p:nvPicPr>
          <p:cNvPr id="27668" name="Picture 20" descr="http://www.liteon.com/images/icon_square_o.gif"/>
          <p:cNvPicPr>
            <a:picLocks noChangeAspect="1" noChangeArrowheads="1"/>
          </p:cNvPicPr>
          <p:nvPr/>
        </p:nvPicPr>
        <p:blipFill>
          <a:blip r:embed="rId13"/>
          <a:srcRect/>
          <a:stretch>
            <a:fillRect/>
          </a:stretch>
        </p:blipFill>
        <p:spPr bwMode="auto">
          <a:xfrm>
            <a:off x="3" y="0"/>
            <a:ext cx="28575" cy="57150"/>
          </a:xfrm>
          <a:prstGeom prst="rect">
            <a:avLst/>
          </a:prstGeom>
          <a:noFill/>
        </p:spPr>
      </p:pic>
      <p:pic>
        <p:nvPicPr>
          <p:cNvPr id="27651" name="Picture 3" descr="C:\Users\asusnb\Pictures\logo CANON.png"/>
          <p:cNvPicPr>
            <a:picLocks noChangeAspect="1" noChangeArrowheads="1"/>
          </p:cNvPicPr>
          <p:nvPr/>
        </p:nvPicPr>
        <p:blipFill>
          <a:blip r:embed="rId14"/>
          <a:srcRect/>
          <a:stretch>
            <a:fillRect/>
          </a:stretch>
        </p:blipFill>
        <p:spPr bwMode="auto">
          <a:xfrm>
            <a:off x="7812360" y="4733517"/>
            <a:ext cx="857256" cy="257177"/>
          </a:xfrm>
          <a:prstGeom prst="rect">
            <a:avLst/>
          </a:prstGeom>
          <a:noFill/>
        </p:spPr>
      </p:pic>
      <p:pic>
        <p:nvPicPr>
          <p:cNvPr id="37" name="圖片 36" descr="logo.gif"/>
          <p:cNvPicPr>
            <a:picLocks noChangeAspect="1"/>
          </p:cNvPicPr>
          <p:nvPr/>
        </p:nvPicPr>
        <p:blipFill>
          <a:blip r:embed="rId15"/>
          <a:stretch>
            <a:fillRect/>
          </a:stretch>
        </p:blipFill>
        <p:spPr>
          <a:xfrm>
            <a:off x="3571870" y="4357694"/>
            <a:ext cx="1214447" cy="386415"/>
          </a:xfrm>
          <a:prstGeom prst="rect">
            <a:avLst/>
          </a:prstGeom>
        </p:spPr>
      </p:pic>
      <p:pic>
        <p:nvPicPr>
          <p:cNvPr id="39" name="圖片 38" descr="logo_uniden.gif"/>
          <p:cNvPicPr>
            <a:picLocks noChangeAspect="1"/>
          </p:cNvPicPr>
          <p:nvPr/>
        </p:nvPicPr>
        <p:blipFill>
          <a:blip r:embed="rId16"/>
          <a:stretch>
            <a:fillRect/>
          </a:stretch>
        </p:blipFill>
        <p:spPr>
          <a:xfrm>
            <a:off x="1229127" y="2839506"/>
            <a:ext cx="818292" cy="236873"/>
          </a:xfrm>
          <a:prstGeom prst="rect">
            <a:avLst/>
          </a:prstGeom>
        </p:spPr>
      </p:pic>
      <p:pic>
        <p:nvPicPr>
          <p:cNvPr id="46" name="圖片 45" descr="th.jpg"/>
          <p:cNvPicPr>
            <a:picLocks noChangeAspect="1"/>
          </p:cNvPicPr>
          <p:nvPr/>
        </p:nvPicPr>
        <p:blipFill>
          <a:blip r:embed="rId17"/>
          <a:stretch>
            <a:fillRect/>
          </a:stretch>
        </p:blipFill>
        <p:spPr>
          <a:xfrm>
            <a:off x="6851875" y="4137707"/>
            <a:ext cx="1187960" cy="423865"/>
          </a:xfrm>
          <a:prstGeom prst="rect">
            <a:avLst/>
          </a:prstGeom>
        </p:spPr>
      </p:pic>
      <p:pic>
        <p:nvPicPr>
          <p:cNvPr id="50" name="圖片 49" descr="logo_yamaha.gif"/>
          <p:cNvPicPr>
            <a:picLocks noChangeAspect="1"/>
          </p:cNvPicPr>
          <p:nvPr/>
        </p:nvPicPr>
        <p:blipFill>
          <a:blip r:embed="rId18"/>
          <a:stretch>
            <a:fillRect/>
          </a:stretch>
        </p:blipFill>
        <p:spPr>
          <a:xfrm>
            <a:off x="514351" y="4454254"/>
            <a:ext cx="1285884" cy="307532"/>
          </a:xfrm>
          <a:prstGeom prst="rect">
            <a:avLst/>
          </a:prstGeom>
        </p:spPr>
      </p:pic>
      <p:pic>
        <p:nvPicPr>
          <p:cNvPr id="45" name="圖片 44" descr="logo-01 nec.png"/>
          <p:cNvPicPr>
            <a:picLocks noChangeAspect="1"/>
          </p:cNvPicPr>
          <p:nvPr/>
        </p:nvPicPr>
        <p:blipFill>
          <a:blip r:embed="rId19"/>
          <a:stretch>
            <a:fillRect/>
          </a:stretch>
        </p:blipFill>
        <p:spPr>
          <a:xfrm>
            <a:off x="760395" y="1953780"/>
            <a:ext cx="2071671" cy="310945"/>
          </a:xfrm>
          <a:prstGeom prst="rect">
            <a:avLst/>
          </a:prstGeom>
        </p:spPr>
      </p:pic>
      <p:pic>
        <p:nvPicPr>
          <p:cNvPr id="51" name="圖片 50" descr="thGV4JA80O.jpg"/>
          <p:cNvPicPr>
            <a:picLocks noChangeAspect="1"/>
          </p:cNvPicPr>
          <p:nvPr/>
        </p:nvPicPr>
        <p:blipFill>
          <a:blip r:embed="rId20"/>
          <a:stretch>
            <a:fillRect/>
          </a:stretch>
        </p:blipFill>
        <p:spPr>
          <a:xfrm>
            <a:off x="5253770" y="3609978"/>
            <a:ext cx="1000132" cy="1000132"/>
          </a:xfrm>
          <a:prstGeom prst="rect">
            <a:avLst/>
          </a:prstGeom>
        </p:spPr>
      </p:pic>
      <p:pic>
        <p:nvPicPr>
          <p:cNvPr id="52" name="圖片 51" descr="thF78NPC0J.jpg"/>
          <p:cNvPicPr>
            <a:picLocks noChangeAspect="1"/>
          </p:cNvPicPr>
          <p:nvPr/>
        </p:nvPicPr>
        <p:blipFill>
          <a:blip r:embed="rId21"/>
          <a:stretch>
            <a:fillRect/>
          </a:stretch>
        </p:blipFill>
        <p:spPr>
          <a:xfrm>
            <a:off x="2285984" y="4071944"/>
            <a:ext cx="928695" cy="764625"/>
          </a:xfrm>
          <a:prstGeom prst="rect">
            <a:avLst/>
          </a:prstGeom>
        </p:spPr>
      </p:pic>
      <p:sp>
        <p:nvSpPr>
          <p:cNvPr id="49" name="内容占位符 47"/>
          <p:cNvSpPr txBox="1">
            <a:spLocks/>
          </p:cNvSpPr>
          <p:nvPr/>
        </p:nvSpPr>
        <p:spPr>
          <a:xfrm>
            <a:off x="500035" y="3714752"/>
            <a:ext cx="2857520" cy="421950"/>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altLang="zh-CN" sz="2400" b="0" i="0" u="none" strike="noStrike" kern="1200" cap="none" spc="0" normalizeH="0" baseline="0" noProof="0" dirty="0" smtClean="0">
                <a:ln>
                  <a:noFill/>
                </a:ln>
                <a:solidFill>
                  <a:srgbClr val="002060"/>
                </a:solidFill>
                <a:effectLst/>
                <a:uLnTx/>
                <a:uFillTx/>
                <a:latin typeface="+mn-lt"/>
                <a:ea typeface="+mn-ea"/>
                <a:cs typeface="+mn-cs"/>
              </a:rPr>
              <a:t>Indirect business</a:t>
            </a:r>
            <a:endParaRPr kumimoji="0" lang="zh-CN" altLang="en-US"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53" name="矩形 52"/>
          <p:cNvSpPr/>
          <p:nvPr/>
        </p:nvSpPr>
        <p:spPr>
          <a:xfrm>
            <a:off x="285722" y="1214422"/>
            <a:ext cx="8643999" cy="2357454"/>
          </a:xfrm>
          <a:prstGeom prst="rect">
            <a:avLst/>
          </a:prstGeom>
          <a:noFill/>
          <a:ln w="3175">
            <a:solidFill>
              <a:schemeClr val="accent1">
                <a:shade val="50000"/>
              </a:schemeClr>
            </a:solidFill>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285722" y="3714752"/>
            <a:ext cx="8643999" cy="1714512"/>
          </a:xfrm>
          <a:prstGeom prst="rect">
            <a:avLst/>
          </a:prstGeom>
          <a:noFill/>
          <a:ln w="3175"/>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內容版面配置區 6"/>
          <p:cNvSpPr txBox="1">
            <a:spLocks/>
          </p:cNvSpPr>
          <p:nvPr/>
        </p:nvSpPr>
        <p:spPr>
          <a:xfrm>
            <a:off x="428597" y="928671"/>
            <a:ext cx="8786875" cy="35719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altLang="zh-TW" sz="1800" b="1" i="0" u="none" strike="noStrike" kern="1200" cap="none" spc="0" normalizeH="0" baseline="0" noProof="0" dirty="0" smtClean="0">
                <a:ln>
                  <a:noFill/>
                </a:ln>
                <a:solidFill>
                  <a:srgbClr val="002060"/>
                </a:solidFill>
                <a:effectLst/>
                <a:uLnTx/>
                <a:uFillTx/>
                <a:latin typeface="Arial Unicode MS" pitchFamily="34" charset="-120"/>
                <a:ea typeface="Arial Unicode MS" pitchFamily="34" charset="-120"/>
                <a:cs typeface="Arial Unicode MS" pitchFamily="34" charset="-120"/>
              </a:rPr>
              <a:t>   we will continue improve and  innovate to meet  our customers for partnership!</a:t>
            </a:r>
            <a:endParaRPr kumimoji="0" lang="en-US" altLang="zh-TW"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zh-TW" alt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40" name="文字方塊 10"/>
          <p:cNvSpPr txBox="1"/>
          <p:nvPr/>
        </p:nvSpPr>
        <p:spPr>
          <a:xfrm>
            <a:off x="1428730" y="5572140"/>
            <a:ext cx="6143668" cy="477054"/>
          </a:xfrm>
          <a:prstGeom prst="rect">
            <a:avLst/>
          </a:prstGeom>
          <a:noFill/>
        </p:spPr>
        <p:txBody>
          <a:bodyPr wrap="square" rtlCol="0">
            <a:spAutoFit/>
          </a:bodyPr>
          <a:lstStyle/>
          <a:p>
            <a:r>
              <a:rPr lang="en-US" altLang="zh-TW" sz="2500" b="1" dirty="0" smtClean="0">
                <a:solidFill>
                  <a:srgbClr val="002060"/>
                </a:solidFill>
              </a:rPr>
              <a:t>Thank you very much for your listening</a:t>
            </a:r>
            <a:r>
              <a:rPr lang="en-US" altLang="zh-TW" sz="2000" dirty="0" smtClean="0"/>
              <a:t>.</a:t>
            </a:r>
            <a:endParaRPr lang="zh-TW" altLang="en-US" sz="2000" dirty="0" smtClean="0"/>
          </a:p>
        </p:txBody>
      </p:sp>
      <p:pic>
        <p:nvPicPr>
          <p:cNvPr id="41" name="Picture 40"/>
          <p:cNvPicPr>
            <a:picLocks noChangeAspect="1"/>
          </p:cNvPicPr>
          <p:nvPr/>
        </p:nvPicPr>
        <p:blipFill rotWithShape="1">
          <a:blip r:embed="rId22"/>
          <a:srcRect l="29066" t="25004" r="35863" b="53900"/>
          <a:stretch/>
        </p:blipFill>
        <p:spPr>
          <a:xfrm>
            <a:off x="97163" y="32307"/>
            <a:ext cx="1329677" cy="882906"/>
          </a:xfrm>
          <a:prstGeom prst="rect">
            <a:avLst/>
          </a:prstGeom>
        </p:spPr>
      </p:pic>
      <p:pic>
        <p:nvPicPr>
          <p:cNvPr id="57" name="Picture 56"/>
          <p:cNvPicPr>
            <a:picLocks noChangeAspect="1"/>
          </p:cNvPicPr>
          <p:nvPr/>
        </p:nvPicPr>
        <p:blipFill rotWithShape="1">
          <a:blip r:embed="rId23"/>
          <a:srcRect l="13839" t="38025" r="50139" b="32283"/>
          <a:stretch/>
        </p:blipFill>
        <p:spPr>
          <a:xfrm>
            <a:off x="6175328" y="2488989"/>
            <a:ext cx="1440339" cy="667474"/>
          </a:xfrm>
          <a:prstGeom prst="rect">
            <a:avLst/>
          </a:prstGeom>
        </p:spPr>
      </p:pic>
      <p:sp>
        <p:nvSpPr>
          <p:cNvPr id="8" name="Rectangle 7"/>
          <p:cNvSpPr/>
          <p:nvPr/>
        </p:nvSpPr>
        <p:spPr>
          <a:xfrm>
            <a:off x="3779912" y="1659257"/>
            <a:ext cx="4572000" cy="646331"/>
          </a:xfrm>
          <a:prstGeom prst="rect">
            <a:avLst/>
          </a:prstGeom>
        </p:spPr>
        <p:txBody>
          <a:bodyPr>
            <a:spAutoFit/>
          </a:bodyPr>
          <a:lstStyle/>
          <a:p>
            <a:r>
              <a:rPr lang="vi-VN" dirty="0"/>
              <a:t>Muto, Nidec Sankyo, Rhythm, Prime , Tenma </a:t>
            </a:r>
          </a:p>
        </p:txBody>
      </p:sp>
      <p:pic>
        <p:nvPicPr>
          <p:cNvPr id="33" name="Picture 32"/>
          <p:cNvPicPr>
            <a:picLocks noChangeAspect="1"/>
          </p:cNvPicPr>
          <p:nvPr/>
        </p:nvPicPr>
        <p:blipFill rotWithShape="1">
          <a:blip r:embed="rId24"/>
          <a:srcRect l="16986" t="46360" r="52776" b="30591"/>
          <a:stretch/>
        </p:blipFill>
        <p:spPr>
          <a:xfrm>
            <a:off x="3271958" y="2418024"/>
            <a:ext cx="1966911" cy="842962"/>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4464</TotalTime>
  <Words>498</Words>
  <Application>Microsoft Office PowerPoint</Application>
  <PresentationFormat>On-screen Show (4:3)</PresentationFormat>
  <Paragraphs>187</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Angles</vt:lpstr>
      <vt:lpstr>PowerPoint Presentation</vt:lpstr>
      <vt:lpstr>PowerPoint Presentation</vt:lpstr>
      <vt:lpstr>PowerPoint Presentation</vt:lpstr>
      <vt:lpstr>PowerPoint Presentation</vt:lpstr>
      <vt:lpstr>PowerPoint Presentation</vt:lpstr>
      <vt:lpstr>Sale percentage</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asusnb</dc:creator>
  <cp:lastModifiedBy>Admin</cp:lastModifiedBy>
  <cp:revision>595</cp:revision>
  <dcterms:created xsi:type="dcterms:W3CDTF">2015-03-06T07:37:22Z</dcterms:created>
  <dcterms:modified xsi:type="dcterms:W3CDTF">2018-11-02T06:56:41Z</dcterms:modified>
</cp:coreProperties>
</file>